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3" r:id="rId3"/>
    <p:sldId id="256" r:id="rId4"/>
    <p:sldId id="259" r:id="rId5"/>
    <p:sldId id="271" r:id="rId6"/>
    <p:sldId id="272" r:id="rId7"/>
    <p:sldId id="258" r:id="rId8"/>
    <p:sldId id="262" r:id="rId9"/>
    <p:sldId id="263" r:id="rId10"/>
    <p:sldId id="264" r:id="rId11"/>
    <p:sldId id="265" r:id="rId12"/>
    <p:sldId id="266" r:id="rId13"/>
    <p:sldId id="268" r:id="rId14"/>
    <p:sldId id="257"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AE18812-95EB-489B-8A2D-A569C8A184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959A77-747F-4E64-90DC-ED8556569D4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E18812-95EB-489B-8A2D-A569C8A184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959A77-747F-4E64-90DC-ED8556569D4F}"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media" Target="file:///E:\&#28335;&#24681;&#30456;&#20851;\&#25237;&#31295;&#35838;&#20214;&#36827;&#24230;\&#21016;&#33395;\&#35270;&#39057;3.mp4" TargetMode="External"/><Relationship Id="rId1" Type="http://schemas.openxmlformats.org/officeDocument/2006/relationships/video" Target="file:///E:\&#28335;&#24681;&#30456;&#20851;\&#25237;&#31295;&#35838;&#20214;&#36827;&#24230;\&#21016;&#33395;\&#35270;&#39057;3.mp4"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media" Target="file:///E:\&#28335;&#24681;&#30456;&#20851;\&#25237;&#31295;&#35838;&#20214;&#36827;&#24230;\&#21016;&#33395;\&#35270;&#39057;1.mp4" TargetMode="External"/><Relationship Id="rId1" Type="http://schemas.openxmlformats.org/officeDocument/2006/relationships/video" Target="file:///E:\&#28335;&#24681;&#30456;&#20851;\&#25237;&#31295;&#35838;&#20214;&#36827;&#24230;\&#21016;&#33395;\&#35270;&#39057;1.mp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file:///E:\&#28335;&#24681;&#30456;&#20851;\&#25237;&#31295;&#35838;&#20214;&#36827;&#24230;\&#21016;&#33395;\&#35270;&#39057;2.mp4" TargetMode="External"/><Relationship Id="rId1" Type="http://schemas.openxmlformats.org/officeDocument/2006/relationships/video" Target="file:///E:\&#28335;&#24681;&#30456;&#20851;\&#25237;&#31295;&#35838;&#20214;&#36827;&#24230;\&#21016;&#33395;\&#35270;&#39057;2.mp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330" y="1986219"/>
            <a:ext cx="10778878" cy="2885562"/>
          </a:xfrm>
          <a:solidFill>
            <a:schemeClr val="tx2">
              <a:lumMod val="20000"/>
              <a:lumOff val="80000"/>
            </a:schemeClr>
          </a:solidFill>
        </p:spPr>
        <p:txBody>
          <a:bodyPr/>
          <a:lstStyle/>
          <a:p>
            <a:r>
              <a:rPr lang="zh-CN" altLang="en-US" dirty="0">
                <a:latin typeface="Times New Roman" panose="02020603050405020304" pitchFamily="18" charset="0"/>
                <a:cs typeface="Times New Roman" panose="02020603050405020304" pitchFamily="18" charset="0"/>
              </a:rPr>
              <a:t>微写作</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要求：选用上文短语、句型，二选一完成地点介绍（高考书面表达题型）</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Introduce your school library </a:t>
            </a:r>
            <a:r>
              <a:rPr lang="zh-CN" altLang="en-US" dirty="0">
                <a:latin typeface="Times New Roman" panose="02020603050405020304" pitchFamily="18" charset="0"/>
                <a:cs typeface="Times New Roman" panose="02020603050405020304" pitchFamily="18" charset="0"/>
              </a:rPr>
              <a:t>介绍学校图书馆</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Introduce your school indoor stadium </a:t>
            </a:r>
            <a:r>
              <a:rPr lang="zh-CN" altLang="en-US" dirty="0">
                <a:latin typeface="Times New Roman" panose="02020603050405020304" pitchFamily="18" charset="0"/>
                <a:cs typeface="Times New Roman" panose="02020603050405020304" pitchFamily="18" charset="0"/>
              </a:rPr>
              <a:t>介绍学校室内体育馆</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4984" y="208067"/>
            <a:ext cx="8525276" cy="6482931"/>
          </a:xfrm>
          <a:solidFill>
            <a:schemeClr val="bg2"/>
          </a:solidFill>
        </p:spPr>
        <p:txBody>
          <a:bodyPr>
            <a:normAutofit fontScale="77500" lnSpcReduction="20000"/>
          </a:bodyPr>
          <a:lstStyle/>
          <a:p>
            <a:r>
              <a:rPr lang="en-US" altLang="zh-CN" dirty="0">
                <a:latin typeface="Times New Roman" panose="02020603050405020304" pitchFamily="18" charset="0"/>
                <a:cs typeface="Times New Roman" panose="02020603050405020304" pitchFamily="18" charset="0"/>
              </a:rPr>
              <a:t>This is our school library. And no, it's not just an ordinary classroom, it's not a leisure room, it's not a simple storage house for books. It is a modern ______ (</a:t>
            </a:r>
            <a:r>
              <a:rPr lang="zh-CN" altLang="en-US" dirty="0">
                <a:latin typeface="Times New Roman" panose="02020603050405020304" pitchFamily="18" charset="0"/>
                <a:cs typeface="Times New Roman" panose="02020603050405020304" pitchFamily="18" charset="0"/>
              </a:rPr>
              <a:t>知识枢纽</a:t>
            </a:r>
            <a:r>
              <a:rPr lang="en-US" altLang="zh-CN" dirty="0">
                <a:latin typeface="Times New Roman" panose="02020603050405020304" pitchFamily="18" charset="0"/>
                <a:cs typeface="Times New Roman" panose="02020603050405020304" pitchFamily="18" charset="0"/>
              </a:rPr>
              <a:t>) sprawling across a large area, with neat wooden bookshelves, bright glass windows and a quiet layout that feels like a peaceful haven.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With thousands of books and dozens of reading zones serving all teachers and students, it doesn't just store books, it ______ (</a:t>
            </a:r>
            <a:r>
              <a:rPr lang="zh-CN" altLang="en-US" dirty="0">
                <a:latin typeface="Times New Roman" panose="02020603050405020304" pitchFamily="18" charset="0"/>
                <a:cs typeface="Times New Roman" panose="02020603050405020304" pitchFamily="18" charset="0"/>
              </a:rPr>
              <a:t>塑造我们的思想</a:t>
            </a:r>
            <a:r>
              <a:rPr lang="en-US" altLang="zh-CN" dirty="0">
                <a:latin typeface="Times New Roman" panose="02020603050405020304" pitchFamily="18" charset="0"/>
                <a:cs typeface="Times New Roman" panose="02020603050405020304" pitchFamily="18" charset="0"/>
              </a:rPr>
              <a:t>). Readers move quietly inside, and the whole library ______ (</a:t>
            </a:r>
            <a:r>
              <a:rPr lang="zh-CN" altLang="en-US" dirty="0">
                <a:latin typeface="Times New Roman" panose="02020603050405020304" pitchFamily="18" charset="0"/>
                <a:cs typeface="Times New Roman" panose="02020603050405020304" pitchFamily="18" charset="0"/>
              </a:rPr>
              <a:t>洋溢着</a:t>
            </a:r>
            <a:r>
              <a:rPr lang="en-US" altLang="zh-CN" dirty="0">
                <a:latin typeface="Times New Roman" panose="02020603050405020304" pitchFamily="18" charset="0"/>
                <a:cs typeface="Times New Roman" panose="02020603050405020304" pitchFamily="18" charset="0"/>
              </a:rPr>
              <a:t>) a strong academic vibe. It is spacious, tidy and full of wisdom, and it makes many small reading corners look far less appealing.</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If you wonder where we seek knowledge and inspiration, this is exactly the place. Among all campus facilities, our library runs smoothly and orderly all year round. From here, we can get access to all kinds of materials, from literature to science. It is truly the ______ (</a:t>
            </a:r>
            <a:r>
              <a:rPr lang="zh-CN" altLang="en-US" dirty="0">
                <a:latin typeface="Times New Roman" panose="02020603050405020304" pitchFamily="18" charset="0"/>
                <a:cs typeface="Times New Roman" panose="02020603050405020304" pitchFamily="18" charset="0"/>
              </a:rPr>
              <a:t>核心</a:t>
            </a:r>
            <a:r>
              <a:rPr lang="en-US" altLang="zh-CN" dirty="0">
                <a:latin typeface="Times New Roman" panose="02020603050405020304" pitchFamily="18" charset="0"/>
                <a:cs typeface="Times New Roman" panose="02020603050405020304" pitchFamily="18" charset="0"/>
              </a:rPr>
              <a:t>) of our campus study.</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Every corner here is absolutely ______ (</a:t>
            </a:r>
            <a:r>
              <a:rPr lang="zh-CN" altLang="en-US" dirty="0">
                <a:latin typeface="Times New Roman" panose="02020603050405020304" pitchFamily="18" charset="0"/>
                <a:cs typeface="Times New Roman" panose="02020603050405020304" pitchFamily="18" charset="0"/>
              </a:rPr>
              <a:t>一尘不染的</a:t>
            </a:r>
            <a:r>
              <a:rPr lang="en-US" altLang="zh-CN" dirty="0">
                <a:latin typeface="Times New Roman" panose="02020603050405020304" pitchFamily="18" charset="0"/>
                <a:cs typeface="Times New Roman" panose="02020603050405020304" pitchFamily="18" charset="0"/>
              </a:rPr>
              <a:t>), creating a comfortable environment for us. You don’t need any special permit to enter, and you only need your student ID to ______ (</a:t>
            </a:r>
            <a:r>
              <a:rPr lang="zh-CN" altLang="en-US" dirty="0">
                <a:latin typeface="Times New Roman" panose="02020603050405020304" pitchFamily="18" charset="0"/>
                <a:cs typeface="Times New Roman" panose="02020603050405020304" pitchFamily="18" charset="0"/>
              </a:rPr>
              <a:t>借阅书籍</a:t>
            </a:r>
            <a:r>
              <a:rPr lang="en-US" altLang="zh-CN" dirty="0">
                <a:latin typeface="Times New Roman" panose="02020603050405020304" pitchFamily="18" charset="0"/>
                <a:cs typeface="Times New Roman" panose="02020603050405020304" pitchFamily="18" charset="0"/>
              </a:rPr>
              <a:t>). I often come here to ______ (</a:t>
            </a:r>
            <a:r>
              <a:rPr lang="zh-CN" altLang="en-US" dirty="0">
                <a:latin typeface="Times New Roman" panose="02020603050405020304" pitchFamily="18" charset="0"/>
                <a:cs typeface="Times New Roman" panose="02020603050405020304" pitchFamily="18" charset="0"/>
              </a:rPr>
              <a:t>一睹风采</a:t>
            </a:r>
            <a:r>
              <a:rPr lang="en-US" altLang="zh-CN" dirty="0">
                <a:latin typeface="Times New Roman" panose="02020603050405020304" pitchFamily="18" charset="0"/>
                <a:cs typeface="Times New Roman" panose="02020603050405020304" pitchFamily="18" charset="0"/>
              </a:rPr>
              <a:t>) of new books, which are truly a thing of beauty for book lovers.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What a wonderful place it is! The rich collection and warm atmosphere are ______ (</a:t>
            </a:r>
            <a:r>
              <a:rPr lang="zh-CN" altLang="en-US" dirty="0">
                <a:latin typeface="Times New Roman" panose="02020603050405020304" pitchFamily="18" charset="0"/>
                <a:cs typeface="Times New Roman" panose="02020603050405020304" pitchFamily="18" charset="0"/>
              </a:rPr>
              <a:t>宏伟动人的</a:t>
            </a:r>
            <a:r>
              <a:rPr lang="en-US" altLang="zh-CN" dirty="0">
                <a:latin typeface="Times New Roman" panose="02020603050405020304" pitchFamily="18" charset="0"/>
                <a:cs typeface="Times New Roman" panose="02020603050405020304" pitchFamily="18" charset="0"/>
              </a:rPr>
              <a:t>). It offers us endless resources, and its value is simply incredible.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7" name="文本框 6"/>
          <p:cNvSpPr txBox="1"/>
          <p:nvPr/>
        </p:nvSpPr>
        <p:spPr>
          <a:xfrm>
            <a:off x="9034491" y="1159216"/>
            <a:ext cx="2858184" cy="3970318"/>
          </a:xfrm>
          <a:prstGeom prst="rect">
            <a:avLst/>
          </a:prstGeom>
          <a:solidFill>
            <a:schemeClr val="accent2">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knowledge hub</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shapes our minds</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pulses with</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beating heart</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spotless</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borrow books</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get a glimpse</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28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2800" b="0" i="0" u="none" strike="noStrike" cap="none" normalizeH="0" baseline="0" dirty="0">
                <a:ln>
                  <a:noFill/>
                </a:ln>
                <a:solidFill>
                  <a:srgbClr val="000000"/>
                </a:solidFill>
                <a:effectLst/>
                <a:latin typeface="Arial" panose="020B0604020202020204" pitchFamily="34" charset="0"/>
                <a:ea typeface="ui-sans-serif"/>
              </a:rPr>
              <a:t>magnificent</a:t>
            </a:r>
            <a:r>
              <a:rPr kumimoji="0" lang="zh-CN" altLang="zh-CN" sz="1050" b="0" i="0" u="none" strike="noStrike" cap="none" normalizeH="0" baseline="0" dirty="0">
                <a:ln>
                  <a:noFill/>
                </a:ln>
                <a:solidFill>
                  <a:schemeClr val="tx1"/>
                </a:solidFill>
                <a:effectLst/>
                <a:latin typeface="Arial" panose="020B0604020202020204" pitchFamily="34" charset="0"/>
              </a:rPr>
              <a:t> </a:t>
            </a:r>
            <a:endParaRPr kumimoji="0" lang="zh-CN" altLang="zh-CN" sz="4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4984" y="208067"/>
            <a:ext cx="8525276" cy="6482931"/>
          </a:xfrm>
          <a:solidFill>
            <a:schemeClr val="bg2"/>
          </a:solidFill>
        </p:spPr>
        <p:txBody>
          <a:bodyPr>
            <a:normAutofit fontScale="85000" lnSpcReduction="20000"/>
          </a:bodyPr>
          <a:lstStyle/>
          <a:p>
            <a:r>
              <a:rPr lang="en-US" altLang="zh-CN" dirty="0">
                <a:latin typeface="Times New Roman" panose="02020603050405020304" pitchFamily="18" charset="0"/>
                <a:cs typeface="Times New Roman" panose="02020603050405020304" pitchFamily="18" charset="0"/>
              </a:rPr>
              <a:t>This is our school indoor stadium. And no, it's not a lecture hall, it's not a dining hall, it's not an outdoor playground. It is a lively ______ (</a:t>
            </a:r>
            <a:r>
              <a:rPr lang="zh-CN" altLang="en-US" dirty="0">
                <a:latin typeface="Times New Roman" panose="02020603050405020304" pitchFamily="18" charset="0"/>
                <a:cs typeface="Times New Roman" panose="02020603050405020304" pitchFamily="18" charset="0"/>
              </a:rPr>
              <a:t>体育中心</a:t>
            </a:r>
            <a:r>
              <a:rPr lang="en-US" altLang="zh-CN" dirty="0">
                <a:latin typeface="Times New Roman" panose="02020603050405020304" pitchFamily="18" charset="0"/>
                <a:cs typeface="Times New Roman" panose="02020603050405020304" pitchFamily="18" charset="0"/>
              </a:rPr>
              <a:t>) sprawling in the center of the campus, with standard sports courts, bright lights and a wide space that seems ready for all kinds of games.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With multiple functional areas serving different sports, it doesn't just hold sports matches, it ______ (</a:t>
            </a:r>
            <a:r>
              <a:rPr lang="zh-CN" altLang="en-US" dirty="0">
                <a:latin typeface="Times New Roman" panose="02020603050405020304" pitchFamily="18" charset="0"/>
                <a:cs typeface="Times New Roman" panose="02020603050405020304" pitchFamily="18" charset="0"/>
              </a:rPr>
              <a:t>点燃我们的运动热情</a:t>
            </a:r>
            <a:r>
              <a:rPr lang="en-US" altLang="zh-CN" dirty="0">
                <a:latin typeface="Times New Roman" panose="02020603050405020304" pitchFamily="18" charset="0"/>
                <a:cs typeface="Times New Roman" panose="02020603050405020304" pitchFamily="18" charset="0"/>
              </a:rPr>
              <a:t>). Students run and jump freely inside, and the whole stadium ______ (</a:t>
            </a:r>
            <a:r>
              <a:rPr lang="zh-CN" altLang="en-US" dirty="0">
                <a:latin typeface="Times New Roman" panose="02020603050405020304" pitchFamily="18" charset="0"/>
                <a:cs typeface="Times New Roman" panose="02020603050405020304" pitchFamily="18" charset="0"/>
              </a:rPr>
              <a:t>充满</a:t>
            </a:r>
            <a:r>
              <a:rPr lang="en-US" altLang="zh-CN" dirty="0">
                <a:latin typeface="Times New Roman" panose="02020603050405020304" pitchFamily="18" charset="0"/>
                <a:cs typeface="Times New Roman" panose="02020603050405020304" pitchFamily="18" charset="0"/>
              </a:rPr>
              <a:t>) youthful energy. It is massive, fashionable and dynamic, and it makes some small outdoor grounds look rather plain.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If you want to feel the vitality of campus life, you have come to the right place. It operates efficiently every day and never falls behind. From here, we can take part in ball games, running and group activities. It is undoubtedly the ______ (</a:t>
            </a:r>
            <a:r>
              <a:rPr lang="zh-CN" altLang="en-US" dirty="0">
                <a:latin typeface="Times New Roman" panose="02020603050405020304" pitchFamily="18" charset="0"/>
                <a:cs typeface="Times New Roman" panose="02020603050405020304" pitchFamily="18" charset="0"/>
              </a:rPr>
              <a:t>核心</a:t>
            </a:r>
            <a:r>
              <a:rPr lang="en-US" altLang="zh-CN" dirty="0">
                <a:latin typeface="Times New Roman" panose="02020603050405020304" pitchFamily="18" charset="0"/>
                <a:cs typeface="Times New Roman" panose="02020603050405020304" pitchFamily="18" charset="0"/>
              </a:rPr>
              <a:t>) of our campus sports culture.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ground and facilities are always spotless and well kept. You can enter freely after class, and you only need to follow the rules to ______ (</a:t>
            </a:r>
            <a:r>
              <a:rPr lang="zh-CN" altLang="en-US" dirty="0">
                <a:latin typeface="Times New Roman" panose="02020603050405020304" pitchFamily="18" charset="0"/>
                <a:cs typeface="Times New Roman" panose="02020603050405020304" pitchFamily="18" charset="0"/>
              </a:rPr>
              <a:t>使用体育器材</a:t>
            </a:r>
            <a:r>
              <a:rPr lang="en-US" altLang="zh-CN" dirty="0">
                <a:latin typeface="Times New Roman" panose="02020603050405020304" pitchFamily="18" charset="0"/>
                <a:cs typeface="Times New Roman" panose="02020603050405020304" pitchFamily="18" charset="0"/>
              </a:rPr>
              <a:t>). I love to come here and ______ (</a:t>
            </a:r>
            <a:r>
              <a:rPr lang="zh-CN" altLang="en-US" dirty="0">
                <a:latin typeface="Times New Roman" panose="02020603050405020304" pitchFamily="18" charset="0"/>
                <a:cs typeface="Times New Roman" panose="02020603050405020304" pitchFamily="18" charset="0"/>
              </a:rPr>
              <a:t>看一看</a:t>
            </a:r>
            <a:r>
              <a:rPr lang="en-US" altLang="zh-CN" dirty="0">
                <a:latin typeface="Times New Roman" panose="02020603050405020304" pitchFamily="18" charset="0"/>
                <a:cs typeface="Times New Roman" panose="02020603050405020304" pitchFamily="18" charset="0"/>
              </a:rPr>
              <a:t>) students playing sports, which is such a delightful sight.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whole stadium looks so ______ (</a:t>
            </a:r>
            <a:r>
              <a:rPr lang="zh-CN" altLang="en-US" dirty="0">
                <a:latin typeface="Times New Roman" panose="02020603050405020304" pitchFamily="18" charset="0"/>
                <a:cs typeface="Times New Roman" panose="02020603050405020304" pitchFamily="18" charset="0"/>
              </a:rPr>
              <a:t>气派壮观的</a:t>
            </a:r>
            <a:r>
              <a:rPr lang="en-US" altLang="zh-CN" dirty="0">
                <a:latin typeface="Times New Roman" panose="02020603050405020304" pitchFamily="18" charset="0"/>
                <a:cs typeface="Times New Roman" panose="02020603050405020304" pitchFamily="18" charset="0"/>
              </a:rPr>
              <a:t>). It brings us health and joy, and its charm is absolutely incredible.</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7" name="文本框 6"/>
          <p:cNvSpPr txBox="1"/>
          <p:nvPr/>
        </p:nvSpPr>
        <p:spPr>
          <a:xfrm>
            <a:off x="9056393" y="732131"/>
            <a:ext cx="2858184" cy="4401205"/>
          </a:xfrm>
          <a:prstGeom prst="rect">
            <a:avLst/>
          </a:prstGeom>
          <a:solidFill>
            <a:schemeClr val="accent2">
              <a:lumMod val="20000"/>
              <a:lumOff val="80000"/>
            </a:schemeClr>
          </a:solidFill>
        </p:spPr>
        <p:txBody>
          <a:bodyPr wrap="square">
            <a:spAutoFit/>
          </a:bodyPr>
          <a:lstStyle/>
          <a:p>
            <a:pPr lvl="0" eaLnBrk="0" fontAlgn="base" hangingPunct="0">
              <a:spcBef>
                <a:spcPct val="0"/>
              </a:spcBef>
              <a:spcAft>
                <a:spcPct val="0"/>
              </a:spcAft>
            </a:pPr>
            <a:r>
              <a:rPr lang="zh-CN" altLang="zh-CN" sz="2800" dirty="0">
                <a:solidFill>
                  <a:srgbClr val="000000"/>
                </a:solidFill>
                <a:latin typeface="Arial" panose="020B0604020202020204" pitchFamily="34" charset="0"/>
                <a:ea typeface="ui-sans-serif"/>
              </a:rPr>
              <a:t>sports megahub</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fuels our passion for exercise</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pulses with</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beating heart</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use sports equipment</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get a glimpse</a:t>
            </a:r>
            <a:r>
              <a:rPr lang="zh-CN" altLang="zh-CN" sz="500" dirty="0">
                <a:latin typeface="Arial" panose="020B0604020202020204" pitchFamily="34" charset="0"/>
              </a:rPr>
              <a:t> </a:t>
            </a:r>
            <a:endParaRPr lang="zh-CN" altLang="zh-CN" sz="2800" dirty="0">
              <a:solidFill>
                <a:srgbClr val="000000"/>
              </a:solidFill>
              <a:latin typeface="Arial" panose="020B0604020202020204" pitchFamily="34" charset="0"/>
              <a:ea typeface="ui-sans-serif"/>
            </a:endParaRPr>
          </a:p>
          <a:p>
            <a:pPr lvl="0" eaLnBrk="0" fontAlgn="base" hangingPunct="0">
              <a:spcBef>
                <a:spcPct val="0"/>
              </a:spcBef>
              <a:spcAft>
                <a:spcPct val="0"/>
              </a:spcAft>
              <a:buFontTx/>
              <a:buChar char="•"/>
            </a:pPr>
            <a:r>
              <a:rPr lang="zh-CN" altLang="zh-CN" sz="2800" dirty="0">
                <a:solidFill>
                  <a:srgbClr val="000000"/>
                </a:solidFill>
                <a:latin typeface="Arial" panose="020B0604020202020204" pitchFamily="34" charset="0"/>
                <a:ea typeface="ui-sans-serif"/>
              </a:rPr>
              <a:t>magnificent</a:t>
            </a:r>
            <a:r>
              <a:rPr lang="zh-CN" altLang="zh-CN" sz="500" dirty="0">
                <a:latin typeface="Arial" panose="020B0604020202020204" pitchFamily="34" charset="0"/>
              </a:rPr>
              <a:t> </a:t>
            </a:r>
            <a:endParaRPr lang="zh-CN" altLang="zh-CN" sz="54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6625" y="350428"/>
            <a:ext cx="7654678" cy="4801314"/>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    On the map of globalization, China's infrastructure is drawing a beautiful picture of a connected world with its outstanding strength. From the Mombasa-Nairobi Railway in Africa to the China-Pakistan Economic Corridor in Pakistan, China's infrastructure projects 1.(win) widespread praise from the international community. With exquisite technology and efficient management, China's infrastructure is not only a builder of bridges and roads, but also a messenger of friendship and 2.(cooperate). It shares China's development experience with the world, 3.______(contribute) Chinese wisdom to the economic growth of various countries.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speed of the Jakarta-Bandung High-Speed Railway, the prosperity of the Colombo Port City and the bustle of the Piraeus Port in Greece are all solid footprints 4.(leave) by China's infrastructure across the globe. With the 5.(deep) promotion of the Belt and Road Initiative, China's infrastructure will continue 6.(carry) out global cooperation, 7.(build) a community with a shared future for mankind. Together with other countries, it demonstrates 8.(China) speed and China's quality. It is believed 9. more win-win results 10.______(achieve) in international infrastructure cooperation in the future.</a:t>
            </a:r>
            <a:endParaRPr lang="en-US" altLang="zh-CN"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507848" y="5151742"/>
            <a:ext cx="2284631" cy="1477328"/>
          </a:xfrm>
          <a:prstGeom prst="rect">
            <a:avLst/>
          </a:prstGeom>
          <a:solidFill>
            <a:schemeClr val="accent2">
              <a:lumMod val="20000"/>
              <a:lumOff val="80000"/>
            </a:schemeClr>
          </a:solidFill>
        </p:spPr>
        <p:txBody>
          <a:bodyPr wrap="square">
            <a:spAutoFit/>
          </a:bodyPr>
          <a:lstStyle/>
          <a:p>
            <a:r>
              <a:rPr lang="en-US" altLang="zh-CN" dirty="0"/>
              <a:t>1. have won</a:t>
            </a:r>
            <a:endParaRPr lang="en-US" altLang="zh-CN" dirty="0"/>
          </a:p>
          <a:p>
            <a:r>
              <a:rPr lang="en-US" altLang="zh-CN" dirty="0"/>
              <a:t>2. cooperation</a:t>
            </a:r>
            <a:endParaRPr lang="en-US" altLang="zh-CN" dirty="0"/>
          </a:p>
          <a:p>
            <a:r>
              <a:rPr lang="en-US" altLang="zh-CN" dirty="0"/>
              <a:t>3. contributing</a:t>
            </a:r>
            <a:endParaRPr lang="en-US" altLang="zh-CN" dirty="0"/>
          </a:p>
          <a:p>
            <a:r>
              <a:rPr lang="en-US" altLang="zh-CN" dirty="0"/>
              <a:t>4. left</a:t>
            </a:r>
            <a:endParaRPr lang="en-US" altLang="zh-CN" dirty="0"/>
          </a:p>
          <a:p>
            <a:r>
              <a:rPr lang="en-US" altLang="zh-CN" dirty="0"/>
              <a:t>5. in-depth</a:t>
            </a:r>
            <a:endParaRPr lang="en-US" altLang="zh-CN" dirty="0"/>
          </a:p>
        </p:txBody>
      </p:sp>
      <p:sp>
        <p:nvSpPr>
          <p:cNvPr id="11" name="文本框 10"/>
          <p:cNvSpPr txBox="1"/>
          <p:nvPr/>
        </p:nvSpPr>
        <p:spPr>
          <a:xfrm>
            <a:off x="3581400" y="5151742"/>
            <a:ext cx="2514600" cy="1477328"/>
          </a:xfrm>
          <a:prstGeom prst="rect">
            <a:avLst/>
          </a:prstGeom>
          <a:solidFill>
            <a:schemeClr val="accent2">
              <a:lumMod val="20000"/>
              <a:lumOff val="80000"/>
            </a:schemeClr>
          </a:solidFill>
        </p:spPr>
        <p:txBody>
          <a:bodyPr wrap="square">
            <a:spAutoFit/>
          </a:bodyPr>
          <a:lstStyle/>
          <a:p>
            <a:r>
              <a:rPr lang="en-US" altLang="zh-CN" dirty="0"/>
              <a:t>6. to carry</a:t>
            </a:r>
            <a:endParaRPr lang="en-US" altLang="zh-CN" dirty="0"/>
          </a:p>
          <a:p>
            <a:r>
              <a:rPr lang="en-US" altLang="zh-CN" dirty="0"/>
              <a:t>7. building</a:t>
            </a:r>
            <a:endParaRPr lang="en-US" altLang="zh-CN" dirty="0"/>
          </a:p>
          <a:p>
            <a:r>
              <a:rPr lang="en-US" altLang="zh-CN" dirty="0"/>
              <a:t>8. China's</a:t>
            </a:r>
            <a:endParaRPr lang="en-US" altLang="zh-CN" dirty="0"/>
          </a:p>
          <a:p>
            <a:r>
              <a:rPr lang="en-US" altLang="zh-CN" dirty="0"/>
              <a:t>9. that</a:t>
            </a:r>
            <a:endParaRPr lang="en-US" altLang="zh-CN" dirty="0"/>
          </a:p>
          <a:p>
            <a:r>
              <a:rPr lang="en-US" altLang="zh-CN" dirty="0"/>
              <a:t>10. will be achieved</a:t>
            </a:r>
            <a:endParaRPr lang="zh-CN" altLang="en-US" dirty="0"/>
          </a:p>
        </p:txBody>
      </p:sp>
      <p:pic>
        <p:nvPicPr>
          <p:cNvPr id="3" name="视频3">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8024495" y="208280"/>
            <a:ext cx="3276600" cy="5825490"/>
          </a:xfrm>
          <a:prstGeom prst="rect">
            <a:avLst/>
          </a:prstGeom>
        </p:spPr>
      </p:pic>
      <p:sp>
        <p:nvSpPr>
          <p:cNvPr id="5" name="文本框 4"/>
          <p:cNvSpPr txBox="1"/>
          <p:nvPr/>
        </p:nvSpPr>
        <p:spPr>
          <a:xfrm>
            <a:off x="9337675" y="6125845"/>
            <a:ext cx="1431290" cy="368300"/>
          </a:xfrm>
          <a:prstGeom prst="rect">
            <a:avLst/>
          </a:prstGeom>
          <a:noFill/>
        </p:spPr>
        <p:txBody>
          <a:bodyPr wrap="square" rtlCol="0">
            <a:spAutoFit/>
          </a:bodyPr>
          <a:p>
            <a:r>
              <a:rPr lang="zh-CN" altLang="en-US" b="1"/>
              <a:t>视频</a:t>
            </a:r>
            <a:r>
              <a:rPr lang="en-US" altLang="zh-CN" b="1"/>
              <a:t>3</a:t>
            </a:r>
            <a:endParaRPr lang="en-US" altLang="zh-CN"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1" fill="hold" display="1">
                  <p:stCondLst>
                    <p:cond delay="indefinite"/>
                  </p:stCondLst>
                  <p:endCondLst>
                    <p:cond evt="onNext">
                      <p:tgtEl>
                        <p:sldTgt/>
                      </p:tgtEl>
                    </p:cond>
                    <p:cond evt="onPrev">
                      <p:tgtEl>
                        <p:sldTgt/>
                      </p:tgtEl>
                    </p:cond>
                  </p:end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additive="base">
                                        <p:cTn id="16" dur="1" fill="hold"/>
                                        <p:tgtEl>
                                          <p:spTgt spid="3"/>
                                        </p:tgtEl>
                                      </p:cBhvr>
                                    </p:cmd>
                                  </p:childTnLst>
                                </p:cTn>
                              </p:par>
                            </p:childTnLst>
                          </p:cTn>
                        </p:par>
                      </p:childTnLst>
                    </p:cTn>
                  </p:par>
                </p:childTnLst>
              </p:cTn>
              <p:nextCondLst>
                <p:cond evt="onClick" delay="0">
                  <p:tgtEl>
                    <p:spTgt spid="3"/>
                  </p:tgtEl>
                </p:cond>
              </p:nextCondLst>
            </p:seq>
          </p:childTnLst>
        </p:cTn>
      </p:par>
    </p:tnLst>
    <p:bldLst>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4689" y="63976"/>
            <a:ext cx="10515600" cy="1325563"/>
          </a:xfrm>
        </p:spPr>
        <p:txBody>
          <a:bodyPr/>
          <a:lstStyle/>
          <a:p>
            <a:r>
              <a:rPr lang="zh-CN" altLang="en-US" b="1" dirty="0">
                <a:solidFill>
                  <a:srgbClr val="7030A0"/>
                </a:solidFill>
                <a:latin typeface="隶书" panose="02010509060101010101" pitchFamily="49" charset="-122"/>
                <a:ea typeface="隶书" panose="02010509060101010101" pitchFamily="49" charset="-122"/>
              </a:rPr>
              <a:t>高考链接：</a:t>
            </a:r>
            <a:r>
              <a:rPr lang="en-US" altLang="zh-CN" b="1" dirty="0">
                <a:solidFill>
                  <a:srgbClr val="7030A0"/>
                </a:solidFill>
                <a:latin typeface="隶书" panose="02010509060101010101" pitchFamily="49" charset="-122"/>
                <a:ea typeface="隶书" panose="02010509060101010101" pitchFamily="49" charset="-122"/>
              </a:rPr>
              <a:t>2022.06</a:t>
            </a:r>
            <a:r>
              <a:rPr lang="zh-CN" altLang="en-US" b="1" dirty="0">
                <a:solidFill>
                  <a:srgbClr val="7030A0"/>
                </a:solidFill>
                <a:latin typeface="隶书" panose="02010509060101010101" pitchFamily="49" charset="-122"/>
                <a:ea typeface="隶书" panose="02010509060101010101" pitchFamily="49" charset="-122"/>
              </a:rPr>
              <a:t>浙江卷</a:t>
            </a:r>
            <a:endParaRPr lang="zh-CN" altLang="en-US" b="1" dirty="0">
              <a:solidFill>
                <a:srgbClr val="7030A0"/>
              </a:solidFill>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a:xfrm>
            <a:off x="394689" y="1237451"/>
            <a:ext cx="10515600" cy="3460484"/>
          </a:xfrm>
          <a:solidFill>
            <a:schemeClr val="bg1">
              <a:lumMod val="95000"/>
            </a:schemeClr>
          </a:solidFill>
        </p:spPr>
        <p:txBody>
          <a:bodyPr>
            <a:normAutofit/>
          </a:bodyPr>
          <a:lstStyle/>
          <a:p>
            <a:pPr marL="0" indent="0">
              <a:buNone/>
            </a:pPr>
            <a:r>
              <a:rPr lang="zh-CN" altLang="en-US" dirty="0"/>
              <a:t>                                                            </a:t>
            </a:r>
            <a:endParaRPr lang="zh-CN" altLang="en-US" dirty="0"/>
          </a:p>
          <a:p>
            <a:r>
              <a:rPr lang="zh-CN" altLang="en-US" dirty="0"/>
              <a:t>假定你是李华</a:t>
            </a:r>
            <a:r>
              <a:rPr lang="en-US" altLang="zh-CN" dirty="0"/>
              <a:t>, </a:t>
            </a:r>
            <a:r>
              <a:rPr lang="zh-CN" altLang="en-US" dirty="0"/>
              <a:t>你校图书馆新设了小组学习室</a:t>
            </a:r>
            <a:r>
              <a:rPr lang="en-US" altLang="zh-CN" dirty="0"/>
              <a:t>, </a:t>
            </a:r>
            <a:r>
              <a:rPr lang="zh-CN" altLang="en-US" dirty="0"/>
              <a:t>请你给留学生</a:t>
            </a:r>
            <a:r>
              <a:rPr lang="en-US" altLang="zh-CN" dirty="0"/>
              <a:t>Michael</a:t>
            </a:r>
            <a:r>
              <a:rPr lang="zh-CN" altLang="en-US" dirty="0"/>
              <a:t>写一封邮件</a:t>
            </a:r>
            <a:r>
              <a:rPr lang="en-US" altLang="zh-CN" dirty="0"/>
              <a:t>,</a:t>
            </a:r>
            <a:r>
              <a:rPr lang="zh-CN" altLang="en-US" dirty="0"/>
              <a:t>邀请他同去体验</a:t>
            </a:r>
            <a:r>
              <a:rPr lang="en-US" altLang="zh-CN" dirty="0"/>
              <a:t>, </a:t>
            </a:r>
            <a:endParaRPr lang="en-US" altLang="zh-CN" dirty="0"/>
          </a:p>
          <a:p>
            <a:r>
              <a:rPr lang="zh-CN" altLang="en-US" dirty="0"/>
              <a:t>内容包括</a:t>
            </a:r>
            <a:r>
              <a:rPr lang="en-US" altLang="zh-CN" dirty="0"/>
              <a:t>:</a:t>
            </a:r>
            <a:endParaRPr lang="en-US" altLang="zh-CN" dirty="0"/>
          </a:p>
          <a:p>
            <a:r>
              <a:rPr lang="en-US" altLang="zh-CN" dirty="0"/>
              <a:t>1.</a:t>
            </a:r>
            <a:r>
              <a:rPr lang="zh-CN" altLang="en-US" dirty="0"/>
              <a:t>地点和开放时间；</a:t>
            </a:r>
            <a:endParaRPr lang="en-US" altLang="zh-CN" dirty="0"/>
          </a:p>
          <a:p>
            <a:r>
              <a:rPr lang="en-US" altLang="zh-CN" dirty="0"/>
              <a:t>2.</a:t>
            </a:r>
            <a:r>
              <a:rPr lang="zh-CN" altLang="en-US" dirty="0"/>
              <a:t>设施和功能；</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0429" y="142362"/>
            <a:ext cx="11003371" cy="6034601"/>
          </a:xfrm>
        </p:spPr>
        <p:txBody>
          <a:bodyPr>
            <a:normAutofit fontScale="77500" lnSpcReduction="20000"/>
          </a:bodyPr>
          <a:lstStyle/>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Dear Michael,</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Knowing that you are fond of studying in a quiet and comfortable environment, I’m writing to invite you to experience the newly-opened group study room in our school library.</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The group study room lies in the center of our school library, which is a modern knowledge hub </a:t>
            </a:r>
            <a:r>
              <a:rPr lang="en-US" altLang="zh-CN" dirty="0">
                <a:solidFill>
                  <a:srgbClr val="7030A0"/>
                </a:solidFill>
                <a:latin typeface="Times New Roman" panose="02020603050405020304" pitchFamily="18" charset="0"/>
                <a:cs typeface="Times New Roman" panose="02020603050405020304" pitchFamily="18" charset="0"/>
              </a:rPr>
              <a:t>sprawling across a spacious area</a:t>
            </a:r>
            <a:r>
              <a:rPr lang="en-US" altLang="zh-CN" dirty="0">
                <a:latin typeface="Times New Roman" panose="02020603050405020304" pitchFamily="18" charset="0"/>
                <a:cs typeface="Times New Roman" panose="02020603050405020304" pitchFamily="18" charset="0"/>
              </a:rPr>
              <a:t>. It is open from 8:00 a.m. to 9:00 p.m. every day, offering us long-hour study service.</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Equipped with advanced facilities, the study room boasts complete supporting devices. With bright glass windows and neat desks, it always </a:t>
            </a:r>
            <a:r>
              <a:rPr lang="en-US" altLang="zh-CN" dirty="0">
                <a:solidFill>
                  <a:srgbClr val="7030A0"/>
                </a:solidFill>
                <a:latin typeface="Times New Roman" panose="02020603050405020304" pitchFamily="18" charset="0"/>
                <a:cs typeface="Times New Roman" panose="02020603050405020304" pitchFamily="18" charset="0"/>
              </a:rPr>
              <a:t>stays </a:t>
            </a:r>
            <a:r>
              <a:rPr lang="en-US" altLang="zh-CN" b="1" dirty="0">
                <a:solidFill>
                  <a:srgbClr val="7030A0"/>
                </a:solidFill>
                <a:latin typeface="Times New Roman" panose="02020603050405020304" pitchFamily="18" charset="0"/>
                <a:cs typeface="Times New Roman" panose="02020603050405020304" pitchFamily="18" charset="0"/>
              </a:rPr>
              <a:t>spotless</a:t>
            </a:r>
            <a:r>
              <a:rPr lang="en-US" altLang="zh-CN" dirty="0">
                <a:latin typeface="Times New Roman" panose="02020603050405020304" pitchFamily="18" charset="0"/>
                <a:cs typeface="Times New Roman" panose="02020603050405020304" pitchFamily="18" charset="0"/>
              </a:rPr>
              <a:t> and creates a pleasant study atmosphere. Different from ordinary reading rooms, this new zone is specially designed for group discussion and cooperative learning. The whole place </a:t>
            </a:r>
            <a:r>
              <a:rPr lang="en-US" altLang="zh-CN" b="1" dirty="0">
                <a:solidFill>
                  <a:srgbClr val="7030A0"/>
                </a:solidFill>
                <a:latin typeface="Times New Roman" panose="02020603050405020304" pitchFamily="18" charset="0"/>
                <a:cs typeface="Times New Roman" panose="02020603050405020304" pitchFamily="18" charset="0"/>
              </a:rPr>
              <a:t>pulses with</a:t>
            </a:r>
            <a:r>
              <a:rPr lang="en-US" altLang="zh-CN" dirty="0">
                <a:solidFill>
                  <a:srgbClr val="7030A0"/>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strong academic vibe, making it perfect for us to work out difficult problems and share learning ideas together.</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As the </a:t>
            </a:r>
            <a:r>
              <a:rPr lang="en-US" altLang="zh-CN" b="1" dirty="0">
                <a:latin typeface="Times New Roman" panose="02020603050405020304" pitchFamily="18" charset="0"/>
                <a:cs typeface="Times New Roman" panose="02020603050405020304" pitchFamily="18" charset="0"/>
              </a:rPr>
              <a:t>beating heart</a:t>
            </a:r>
            <a:r>
              <a:rPr lang="en-US" altLang="zh-CN" dirty="0">
                <a:latin typeface="Times New Roman" panose="02020603050405020304" pitchFamily="18" charset="0"/>
                <a:cs typeface="Times New Roman" panose="02020603050405020304" pitchFamily="18" charset="0"/>
              </a:rPr>
              <a:t> of our campus group study, this new facility is truly worth a visit. I’m looking forward to your arrival to explore this wonderful place with me.</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Yours,</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Li Hua</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54841" y="1261336"/>
            <a:ext cx="4496408" cy="3010883"/>
          </a:xfrm>
          <a:prstGeom prst="rect">
            <a:avLst/>
          </a:prstGeom>
        </p:spPr>
      </p:pic>
      <p:pic>
        <p:nvPicPr>
          <p:cNvPr id="4" name="图片 3"/>
          <p:cNvPicPr>
            <a:picLocks noChangeAspect="1"/>
          </p:cNvPicPr>
          <p:nvPr/>
        </p:nvPicPr>
        <p:blipFill>
          <a:blip r:embed="rId2"/>
          <a:srcRect l="841" t="-40357" r="2597" b="40357"/>
          <a:stretch>
            <a:fillRect/>
          </a:stretch>
        </p:blipFill>
        <p:spPr>
          <a:xfrm>
            <a:off x="1634801" y="2149020"/>
            <a:ext cx="3168993" cy="4502630"/>
          </a:xfrm>
          <a:prstGeom prst="rect">
            <a:avLst/>
          </a:prstGeom>
        </p:spPr>
      </p:pic>
      <p:sp>
        <p:nvSpPr>
          <p:cNvPr id="6" name="文本框 5"/>
          <p:cNvSpPr txBox="1"/>
          <p:nvPr/>
        </p:nvSpPr>
        <p:spPr>
          <a:xfrm>
            <a:off x="10029653" y="4010609"/>
            <a:ext cx="1271673" cy="523220"/>
          </a:xfrm>
          <a:prstGeom prst="rect">
            <a:avLst/>
          </a:prstGeom>
          <a:noFill/>
        </p:spPr>
        <p:txBody>
          <a:bodyPr wrap="square">
            <a:spAutoFit/>
          </a:bodyPr>
          <a:lstStyle/>
          <a:p>
            <a:r>
              <a:rPr lang="zh-CN" altLang="en-US" sz="2800" dirty="0">
                <a:highlight>
                  <a:srgbClr val="FFFF00"/>
                </a:highlight>
                <a:latin typeface="Times New Roman" panose="02020603050405020304" pitchFamily="18" charset="0"/>
                <a:cs typeface="Times New Roman" panose="02020603050405020304" pitchFamily="18" charset="0"/>
              </a:rPr>
              <a:t>  刘艳</a:t>
            </a:r>
            <a:endParaRPr lang="en-US" altLang="zh-CN" sz="2800" dirty="0">
              <a:highlight>
                <a:srgbClr val="FFFF00"/>
              </a:highlight>
              <a:latin typeface="Times New Roman" panose="02020603050405020304" pitchFamily="18" charset="0"/>
              <a:cs typeface="Times New Roman" panose="02020603050405020304" pitchFamily="18" charset="0"/>
            </a:endParaRPr>
          </a:p>
        </p:txBody>
      </p:sp>
      <p:sp>
        <p:nvSpPr>
          <p:cNvPr id="11" name="文本框 10"/>
          <p:cNvSpPr txBox="1"/>
          <p:nvPr/>
        </p:nvSpPr>
        <p:spPr>
          <a:xfrm>
            <a:off x="4851249" y="1068724"/>
            <a:ext cx="7320407" cy="221599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a:ln>
                <a:noFill/>
              </a:ln>
              <a:solidFill>
                <a:srgbClr val="1F2329"/>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pPr>
            <a:r>
              <a:rPr kumimoji="0" lang="en-US" altLang="zh-CN" sz="4000" b="0" i="0" u="none" strike="noStrike" cap="none" normalizeH="0" baseline="0" dirty="0">
                <a:ln>
                  <a:noFill/>
                </a:ln>
                <a:solidFill>
                  <a:srgbClr val="1F2329"/>
                </a:solidFill>
                <a:effectLst/>
                <a:latin typeface="隶书" panose="02010509060101010101" pitchFamily="49" charset="-122"/>
                <a:ea typeface="隶书" panose="02010509060101010101" pitchFamily="49" charset="-122"/>
              </a:rPr>
              <a:t> </a:t>
            </a:r>
            <a:r>
              <a:rPr kumimoji="0" lang="zh-CN" altLang="zh-CN" sz="4000" b="0" i="0" u="none" strike="noStrike" cap="none" normalizeH="0" baseline="0" dirty="0">
                <a:ln>
                  <a:noFill/>
                </a:ln>
                <a:solidFill>
                  <a:srgbClr val="7030A0"/>
                </a:solidFill>
                <a:effectLst/>
                <a:highlight>
                  <a:srgbClr val="00FFFF"/>
                </a:highlight>
                <a:latin typeface="隶书" panose="02010509060101010101" pitchFamily="49" charset="-122"/>
                <a:ea typeface="隶书" panose="02010509060101010101" pitchFamily="49" charset="-122"/>
              </a:rPr>
              <a:t>热议地标</a:t>
            </a:r>
            <a:r>
              <a:rPr kumimoji="0" lang="zh-CN"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rPr>
              <a:t>话英语 </a:t>
            </a:r>
            <a:endParaRPr kumimoji="0" lang="en-US"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rPr>
              <a:t>            </a:t>
            </a:r>
            <a:r>
              <a:rPr kumimoji="0" lang="zh-CN"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rPr>
              <a:t>学以致用备高考</a:t>
            </a:r>
            <a:endParaRPr kumimoji="0" lang="zh-CN"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rPr>
              <a:t>— 解读</a:t>
            </a:r>
            <a:r>
              <a:rPr kumimoji="0" lang="zh-CN" altLang="zh-CN" sz="4000" b="0" i="0" u="none" strike="noStrike" cap="none" normalizeH="0" baseline="0" dirty="0">
                <a:ln>
                  <a:noFill/>
                </a:ln>
                <a:solidFill>
                  <a:srgbClr val="7030A0"/>
                </a:solidFill>
                <a:effectLst/>
                <a:highlight>
                  <a:srgbClr val="00FF00"/>
                </a:highlight>
                <a:latin typeface="隶书" panose="02010509060101010101" pitchFamily="49" charset="-122"/>
                <a:ea typeface="隶书" panose="02010509060101010101" pitchFamily="49" charset="-122"/>
              </a:rPr>
              <a:t>马斯克</a:t>
            </a:r>
            <a:r>
              <a:rPr kumimoji="0" lang="zh-CN" altLang="zh-CN" sz="4000" b="0" i="0" u="none" strike="noStrike" cap="none" normalizeH="0" baseline="0" dirty="0">
                <a:ln>
                  <a:noFill/>
                </a:ln>
                <a:solidFill>
                  <a:srgbClr val="7030A0"/>
                </a:solidFill>
                <a:effectLst/>
                <a:latin typeface="隶书" panose="02010509060101010101" pitchFamily="49" charset="-122"/>
                <a:ea typeface="隶书" panose="02010509060101010101" pitchFamily="49" charset="-122"/>
              </a:rPr>
              <a:t>眼中的</a:t>
            </a:r>
            <a:r>
              <a:rPr kumimoji="0" lang="zh-CN" altLang="zh-CN" sz="4000" b="0" i="0" u="none" strike="noStrike" cap="none" normalizeH="0" baseline="0" dirty="0">
                <a:ln>
                  <a:noFill/>
                </a:ln>
                <a:solidFill>
                  <a:srgbClr val="7030A0"/>
                </a:solidFill>
                <a:effectLst/>
                <a:highlight>
                  <a:srgbClr val="FF00FF"/>
                </a:highlight>
                <a:latin typeface="隶书" panose="02010509060101010101" pitchFamily="49" charset="-122"/>
                <a:ea typeface="隶书" panose="02010509060101010101" pitchFamily="49" charset="-122"/>
              </a:rPr>
              <a:t>重庆东站</a:t>
            </a:r>
            <a:r>
              <a:rPr kumimoji="0" lang="zh-CN" altLang="zh-CN" sz="1400" b="0" i="0" u="none" strike="noStrike" cap="none" normalizeH="0" baseline="0" dirty="0">
                <a:ln>
                  <a:noFill/>
                </a:ln>
                <a:solidFill>
                  <a:srgbClr val="7030A0"/>
                </a:solidFill>
                <a:effectLst/>
                <a:highlight>
                  <a:srgbClr val="FF00FF"/>
                </a:highlight>
                <a:latin typeface="隶书" panose="02010509060101010101" pitchFamily="49" charset="-122"/>
                <a:ea typeface="隶书" panose="02010509060101010101" pitchFamily="49" charset="-122"/>
              </a:rPr>
              <a:t> </a:t>
            </a:r>
            <a:endParaRPr kumimoji="0" lang="zh-CN" altLang="zh-CN" sz="4000" b="0" i="0" u="none" strike="noStrike" cap="none" normalizeH="0" baseline="0" dirty="0">
              <a:ln>
                <a:noFill/>
              </a:ln>
              <a:solidFill>
                <a:srgbClr val="7030A0"/>
              </a:solidFill>
              <a:effectLst/>
              <a:highlight>
                <a:srgbClr val="FF00FF"/>
              </a:highlight>
              <a:latin typeface="隶书" panose="02010509060101010101" pitchFamily="49" charset="-122"/>
              <a:ea typeface="隶书" panose="020105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6217" y="2240469"/>
            <a:ext cx="5519788" cy="1569660"/>
          </a:xfrm>
          <a:prstGeom prst="rect">
            <a:avLst/>
          </a:prstGeom>
          <a:solidFill>
            <a:schemeClr val="bg1">
              <a:lumMod val="95000"/>
            </a:schemeClr>
          </a:solidFill>
        </p:spPr>
        <p:txBody>
          <a:bodyPr wrap="square">
            <a:spAutoFit/>
          </a:bodyPr>
          <a:lstStyle/>
          <a:p>
            <a:r>
              <a:rPr lang="en-US" altLang="zh-CN" sz="3200" b="1" dirty="0">
                <a:solidFill>
                  <a:srgbClr val="7030A0"/>
                </a:solidFill>
                <a:latin typeface="Times New Roman" panose="02020603050405020304" pitchFamily="18" charset="0"/>
                <a:cs typeface="Times New Roman" panose="02020603050405020304" pitchFamily="18" charset="0"/>
              </a:rPr>
              <a:t>the World’s Biggest</a:t>
            </a:r>
            <a:endParaRPr lang="en-US" altLang="zh-CN" sz="3200" b="1" dirty="0">
              <a:solidFill>
                <a:srgbClr val="7030A0"/>
              </a:solidFill>
              <a:latin typeface="Times New Roman" panose="02020603050405020304" pitchFamily="18" charset="0"/>
              <a:cs typeface="Times New Roman" panose="02020603050405020304" pitchFamily="18" charset="0"/>
            </a:endParaRPr>
          </a:p>
          <a:p>
            <a:r>
              <a:rPr lang="en-US" altLang="zh-CN" sz="3200" b="1" dirty="0">
                <a:solidFill>
                  <a:srgbClr val="7030A0"/>
                </a:solidFill>
                <a:latin typeface="Times New Roman" panose="02020603050405020304" pitchFamily="18" charset="0"/>
                <a:cs typeface="Times New Roman" panose="02020603050405020304" pitchFamily="18" charset="0"/>
              </a:rPr>
              <a:t>Train Station</a:t>
            </a:r>
            <a:r>
              <a:rPr lang="zh-CN" altLang="en-US" sz="3200" b="1" dirty="0">
                <a:solidFill>
                  <a:srgbClr val="7030A0"/>
                </a:solidFill>
                <a:latin typeface="Times New Roman" panose="02020603050405020304" pitchFamily="18" charset="0"/>
                <a:cs typeface="Times New Roman" panose="02020603050405020304" pitchFamily="18" charset="0"/>
              </a:rPr>
              <a:t>：</a:t>
            </a:r>
            <a:endParaRPr lang="en-US" altLang="zh-CN" sz="3200" b="1" dirty="0">
              <a:solidFill>
                <a:srgbClr val="7030A0"/>
              </a:solidFill>
              <a:latin typeface="Times New Roman" panose="02020603050405020304" pitchFamily="18" charset="0"/>
              <a:cs typeface="Times New Roman" panose="02020603050405020304" pitchFamily="18" charset="0"/>
            </a:endParaRPr>
          </a:p>
          <a:p>
            <a:r>
              <a:rPr lang="en-US" altLang="zh-CN" sz="3200" b="1" dirty="0">
                <a:solidFill>
                  <a:srgbClr val="7030A0"/>
                </a:solidFill>
                <a:latin typeface="Times New Roman" panose="02020603050405020304" pitchFamily="18" charset="0"/>
                <a:cs typeface="Times New Roman" panose="02020603050405020304" pitchFamily="18" charset="0"/>
              </a:rPr>
              <a:t>        Chongqing East Station</a:t>
            </a:r>
            <a:endParaRPr lang="en-US" altLang="zh-CN" sz="3200" b="1" dirty="0">
              <a:solidFill>
                <a:srgbClr val="7030A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582221" y="946015"/>
            <a:ext cx="4414581" cy="523220"/>
          </a:xfrm>
          <a:prstGeom prst="rect">
            <a:avLst/>
          </a:prstGeom>
          <a:solidFill>
            <a:schemeClr val="accent4">
              <a:lumMod val="20000"/>
              <a:lumOff val="80000"/>
            </a:schemeClr>
          </a:solidFill>
        </p:spPr>
        <p:txBody>
          <a:bodyPr wrap="square">
            <a:spAutoFit/>
          </a:bodyPr>
          <a:lstStyle/>
          <a:p>
            <a:r>
              <a:rPr lang="en-US" altLang="zh-CN" sz="2800" b="1" dirty="0">
                <a:solidFill>
                  <a:srgbClr val="7030A0"/>
                </a:solidFill>
                <a:latin typeface="Times New Roman" panose="02020603050405020304" pitchFamily="18" charset="0"/>
                <a:cs typeface="Times New Roman" panose="02020603050405020304" pitchFamily="18" charset="0"/>
              </a:rPr>
              <a:t>China‘s infrastructure</a:t>
            </a:r>
            <a:r>
              <a:rPr lang="zh-CN" altLang="en-US" sz="2800" b="1" dirty="0">
                <a:solidFill>
                  <a:srgbClr val="7030A0"/>
                </a:solidFill>
                <a:latin typeface="Times New Roman" panose="02020603050405020304" pitchFamily="18" charset="0"/>
                <a:cs typeface="Times New Roman" panose="02020603050405020304" pitchFamily="18" charset="0"/>
              </a:rPr>
              <a:t>：</a:t>
            </a:r>
            <a:r>
              <a:rPr lang="en-US" altLang="zh-CN" sz="2800" b="1" dirty="0">
                <a:solidFill>
                  <a:srgbClr val="7030A0"/>
                </a:solidFill>
                <a:latin typeface="Times New Roman" panose="02020603050405020304" pitchFamily="18" charset="0"/>
                <a:cs typeface="Times New Roman" panose="02020603050405020304" pitchFamily="18" charset="0"/>
              </a:rPr>
              <a:t> </a:t>
            </a:r>
            <a:endParaRPr lang="zh-CN" altLang="en-US" sz="2800" b="1" dirty="0">
              <a:solidFill>
                <a:srgbClr val="7030A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8996680" y="5748655"/>
            <a:ext cx="1099820" cy="368300"/>
          </a:xfrm>
          <a:prstGeom prst="rect">
            <a:avLst/>
          </a:prstGeom>
          <a:noFill/>
        </p:spPr>
        <p:txBody>
          <a:bodyPr wrap="square" rtlCol="0">
            <a:spAutoFit/>
          </a:bodyPr>
          <a:p>
            <a:r>
              <a:rPr lang="zh-CN" altLang="en-US" b="1"/>
              <a:t>视频</a:t>
            </a:r>
            <a:r>
              <a:rPr lang="en-US" altLang="zh-CN" b="1"/>
              <a:t>1</a:t>
            </a:r>
            <a:endParaRPr lang="en-US" altLang="zh-CN" b="1"/>
          </a:p>
        </p:txBody>
      </p:sp>
      <p:pic>
        <p:nvPicPr>
          <p:cNvPr id="7" name="视频1">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7849870" y="85725"/>
            <a:ext cx="3185160" cy="566293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8757" y="197115"/>
            <a:ext cx="11679133" cy="6493883"/>
          </a:xfrm>
        </p:spPr>
        <p:txBody>
          <a:bodyPr>
            <a:normAutofit fontScale="77500" lnSpcReduction="20000"/>
          </a:bodyPr>
          <a:lstStyle/>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        Musk Hails Chongqing East: A New Wonder of China’s Infrastructure</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Tech billionaire Elon Musk has recently drawn global attention to Chongqing East Railway Station, a landmark high-speed rail hub in southwest China. By sharing a video of the station on his social media, he implied that this is the future of rail infrastructure—a comment that quickly went viral, gaining over 50 million views worldwide.</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Located in </a:t>
            </a:r>
            <a:r>
              <a:rPr lang="en-US" altLang="zh-CN" dirty="0" err="1">
                <a:latin typeface="Times New Roman" panose="02020603050405020304" pitchFamily="18" charset="0"/>
                <a:cs typeface="Times New Roman" panose="02020603050405020304" pitchFamily="18" charset="0"/>
              </a:rPr>
              <a:t>Nan’an</a:t>
            </a:r>
            <a:r>
              <a:rPr lang="en-US" altLang="zh-CN" dirty="0">
                <a:latin typeface="Times New Roman" panose="02020603050405020304" pitchFamily="18" charset="0"/>
                <a:cs typeface="Times New Roman" panose="02020603050405020304" pitchFamily="18" charset="0"/>
              </a:rPr>
              <a:t> District, Chongqing East officially opened in June 2025. It is the largest high-speed railway hub in western China, with a total floor area of 1.22 million square meters—roughly equal to 170 standard soccer fields. Designed with a futuristic “tree-shaped” structure and a vast glass roof, the station blends perfectly with Chongqing’s dramatic mountain landscape, making it look like a scene from a sci-fi movie.</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What impresses people most is China’s speed and efficiency. Constructed in just 38 months, the station involved 40,000 workers at its peak and consumed 366,000 tons of steel—more than the steel used in three aircraft carriers. It now serves 32 platforms and 29 tracks, connecting Chongqing to major cities across China with trains traveling at up to 350 km/h.</a:t>
            </a:r>
            <a:endParaRPr lang="en-US" altLang="zh-CN"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dirty="0">
                <a:latin typeface="Times New Roman" panose="02020603050405020304" pitchFamily="18" charset="0"/>
                <a:cs typeface="Times New Roman" panose="02020603050405020304" pitchFamily="18" charset="0"/>
              </a:rPr>
              <a:t>For Musk, Chongqing East is not merely a station but a symbol of China’s leading position in global infrastructure. He once said that China’s progress in infrastructure is “more than 100 times faster” than that of the United States. As China continues to promote high-quality infrastructure development, projects like Chongqing East will keep showcasing Chinese wisdom and strength to the world.</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98265" y="475714"/>
            <a:ext cx="11219195" cy="5632311"/>
          </a:xfrm>
          <a:prstGeom prst="rect">
            <a:avLst/>
          </a:prstGeom>
          <a:noFill/>
          <a:ln>
            <a:solidFill>
              <a:schemeClr val="bg1">
                <a:lumMod val="95000"/>
              </a:schemeClr>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1 </a:t>
            </a: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Why did Chongqing East Railway Station catch global attention?</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A. It has the largest glass roof across the country.</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B. Elon Musk spoke highly of it online.</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C. It was built with a great number of workers.</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D. It connects all major cities in China.</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2 </a:t>
            </a: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What can we learn about Chongqing East Railway Station from the text?</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A. It took more than three years to complete the construction.</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B. Its steel consumption equals that of four aircraft carriers.</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C. It can carry trains running at over 400 km/h.</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D. It lies in the western part of Chongqing.</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3 </a:t>
            </a: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What is the main idea of the last paragraph?</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A. Elon Musk’s opinions on global infrastructure.</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B. The bright future of China’s infrastructure development.</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C. The great significance of Chongqing East Railway Station.</a:t>
            </a:r>
            <a:endPar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rgbClr val="1F2329"/>
                </a:solidFill>
                <a:effectLst/>
                <a:latin typeface="Times New Roman" panose="02020603050405020304" pitchFamily="18" charset="0"/>
                <a:ea typeface="ui-sans-serif"/>
                <a:cs typeface="Times New Roman" panose="02020603050405020304" pitchFamily="18" charset="0"/>
              </a:rPr>
              <a:t>D. Comparisons between China and other countries in construction.</a:t>
            </a:r>
            <a:endPar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星形: 五角 8"/>
          <p:cNvSpPr/>
          <p:nvPr/>
        </p:nvSpPr>
        <p:spPr>
          <a:xfrm>
            <a:off x="498265" y="1242927"/>
            <a:ext cx="459937" cy="323051"/>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星形: 五角 9"/>
          <p:cNvSpPr/>
          <p:nvPr/>
        </p:nvSpPr>
        <p:spPr>
          <a:xfrm>
            <a:off x="474540" y="2742288"/>
            <a:ext cx="459937" cy="323051"/>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p:cNvSpPr/>
          <p:nvPr/>
        </p:nvSpPr>
        <p:spPr>
          <a:xfrm>
            <a:off x="431647" y="5292022"/>
            <a:ext cx="459937" cy="323051"/>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50230" y="6324600"/>
            <a:ext cx="1299210" cy="368300"/>
          </a:xfrm>
          <a:prstGeom prst="rect">
            <a:avLst/>
          </a:prstGeom>
          <a:noFill/>
        </p:spPr>
        <p:txBody>
          <a:bodyPr wrap="square" rtlCol="0">
            <a:spAutoFit/>
          </a:bodyPr>
          <a:p>
            <a:r>
              <a:rPr lang="zh-CN" altLang="en-US" b="1"/>
              <a:t>视频</a:t>
            </a:r>
            <a:r>
              <a:rPr lang="en-US" altLang="zh-CN" b="1"/>
              <a:t>2</a:t>
            </a:r>
            <a:endParaRPr lang="en-US" altLang="zh-CN" b="1"/>
          </a:p>
        </p:txBody>
      </p:sp>
      <p:pic>
        <p:nvPicPr>
          <p:cNvPr id="5" name="视频2">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1258570" y="705485"/>
            <a:ext cx="9144000" cy="51816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7576" y="169739"/>
            <a:ext cx="11750314" cy="6537686"/>
          </a:xfrm>
          <a:solidFill>
            <a:schemeClr val="bg2"/>
          </a:solidFill>
        </p:spPr>
        <p:txBody>
          <a:bodyPr>
            <a:normAutofit fontScale="70000" lnSpcReduction="20000"/>
          </a:bodyPr>
          <a:lstStyle/>
          <a:p>
            <a:r>
              <a:rPr lang="en-US" altLang="zh-CN" dirty="0">
                <a:latin typeface="Times New Roman" panose="02020603050405020304" pitchFamily="18" charset="0"/>
                <a:cs typeface="Times New Roman" panose="02020603050405020304" pitchFamily="18" charset="0"/>
              </a:rPr>
              <a:t>This is Chongqing East Station. And no, it's not an airport, it's not a shopping mall, it's not a sci-fi /ˌ</a:t>
            </a:r>
            <a:r>
              <a:rPr lang="en-US" altLang="zh-CN" dirty="0" err="1">
                <a:latin typeface="Times New Roman" panose="02020603050405020304" pitchFamily="18" charset="0"/>
                <a:cs typeface="Times New Roman" panose="02020603050405020304" pitchFamily="18" charset="0"/>
              </a:rPr>
              <a:t>saɪ</a:t>
            </a:r>
            <a:r>
              <a:rPr lang="en-US" altLang="zh-CN" dirty="0">
                <a:latin typeface="Times New Roman" panose="02020603050405020304" pitchFamily="18" charset="0"/>
                <a:cs typeface="Times New Roman" panose="02020603050405020304" pitchFamily="18" charset="0"/>
              </a:rPr>
              <a:t> ˈ</a:t>
            </a:r>
            <a:r>
              <a:rPr lang="en-US" altLang="zh-CN" dirty="0" err="1">
                <a:latin typeface="Times New Roman" panose="02020603050405020304" pitchFamily="18" charset="0"/>
                <a:cs typeface="Times New Roman" panose="02020603050405020304" pitchFamily="18" charset="0"/>
              </a:rPr>
              <a:t>faɪ</a:t>
            </a:r>
            <a:r>
              <a:rPr lang="en-US" altLang="zh-CN" dirty="0">
                <a:latin typeface="Times New Roman" panose="02020603050405020304" pitchFamily="18" charset="0"/>
                <a:cs typeface="Times New Roman" panose="02020603050405020304" pitchFamily="18" charset="0"/>
              </a:rPr>
              <a:t>/ (n. </a:t>
            </a:r>
            <a:r>
              <a:rPr lang="zh-CN" altLang="en-US" dirty="0">
                <a:latin typeface="Times New Roman" panose="02020603050405020304" pitchFamily="18" charset="0"/>
                <a:cs typeface="Times New Roman" panose="02020603050405020304" pitchFamily="18" charset="0"/>
              </a:rPr>
              <a:t>科幻</a:t>
            </a:r>
            <a:r>
              <a:rPr lang="en-US" altLang="zh-CN" dirty="0">
                <a:latin typeface="Times New Roman" panose="02020603050405020304" pitchFamily="18" charset="0"/>
                <a:cs typeface="Times New Roman" panose="02020603050405020304" pitchFamily="18" charset="0"/>
              </a:rPr>
              <a:t>) movie set. It's a train station, a brand-new high-speed </a:t>
            </a:r>
            <a:r>
              <a:rPr lang="en-US" altLang="zh-CN" dirty="0" err="1">
                <a:latin typeface="Times New Roman" panose="02020603050405020304" pitchFamily="18" charset="0"/>
                <a:cs typeface="Times New Roman" panose="02020603050405020304" pitchFamily="18" charset="0"/>
              </a:rPr>
              <a:t>megahub</a:t>
            </a:r>
            <a:r>
              <a:rPr lang="en-US" altLang="zh-CN" dirty="0">
                <a:latin typeface="Times New Roman" panose="02020603050405020304" pitchFamily="18" charset="0"/>
                <a:cs typeface="Times New Roman" panose="02020603050405020304" pitchFamily="18" charset="0"/>
              </a:rPr>
              <a:t> /ˈ</a:t>
            </a:r>
            <a:r>
              <a:rPr lang="en-US" altLang="zh-CN" dirty="0" err="1">
                <a:latin typeface="Times New Roman" panose="02020603050405020304" pitchFamily="18" charset="0"/>
                <a:cs typeface="Times New Roman" panose="02020603050405020304" pitchFamily="18" charset="0"/>
              </a:rPr>
              <a:t>meɡəhʌb</a:t>
            </a:r>
            <a:r>
              <a:rPr lang="en-US" altLang="zh-CN" dirty="0">
                <a:latin typeface="Times New Roman" panose="02020603050405020304" pitchFamily="18" charset="0"/>
                <a:cs typeface="Times New Roman" panose="02020603050405020304" pitchFamily="18" charset="0"/>
              </a:rPr>
              <a:t>/ (n. </a:t>
            </a:r>
            <a:r>
              <a:rPr lang="zh-CN" altLang="en-US" dirty="0">
                <a:latin typeface="Times New Roman" panose="02020603050405020304" pitchFamily="18" charset="0"/>
                <a:cs typeface="Times New Roman" panose="02020603050405020304" pitchFamily="18" charset="0"/>
              </a:rPr>
              <a:t>大型枢纽</a:t>
            </a:r>
            <a:r>
              <a:rPr lang="en-US" altLang="zh-CN" dirty="0">
                <a:latin typeface="Times New Roman" panose="02020603050405020304" pitchFamily="18" charset="0"/>
                <a:cs typeface="Times New Roman" panose="02020603050405020304" pitchFamily="18" charset="0"/>
              </a:rPr>
              <a:t>) sprawling /</a:t>
            </a:r>
            <a:r>
              <a:rPr lang="en-US" altLang="zh-CN" dirty="0" err="1">
                <a:latin typeface="Times New Roman" panose="02020603050405020304" pitchFamily="18" charset="0"/>
                <a:cs typeface="Times New Roman" panose="02020603050405020304" pitchFamily="18" charset="0"/>
              </a:rPr>
              <a:t>sprɔːl</a:t>
            </a:r>
            <a:r>
              <a:rPr lang="en-US" altLang="zh-CN" dirty="0">
                <a:latin typeface="Times New Roman" panose="02020603050405020304" pitchFamily="18" charset="0"/>
                <a:cs typeface="Times New Roman" panose="02020603050405020304" pitchFamily="18" charset="0"/>
              </a:rPr>
              <a:t>/ (v. </a:t>
            </a:r>
            <a:r>
              <a:rPr lang="zh-CN" altLang="en-US" dirty="0">
                <a:latin typeface="Times New Roman" panose="02020603050405020304" pitchFamily="18" charset="0"/>
                <a:cs typeface="Times New Roman" panose="02020603050405020304" pitchFamily="18" charset="0"/>
              </a:rPr>
              <a:t>绵延占地</a:t>
            </a:r>
            <a:r>
              <a:rPr lang="en-US" altLang="zh-CN" dirty="0">
                <a:latin typeface="Times New Roman" panose="02020603050405020304" pitchFamily="18" charset="0"/>
                <a:cs typeface="Times New Roman" panose="02020603050405020304" pitchFamily="18" charset="0"/>
              </a:rPr>
              <a:t>) across more than 1.2 million m², with tree-shaped pillars /ˈ</a:t>
            </a:r>
            <a:r>
              <a:rPr lang="en-US" altLang="zh-CN" dirty="0" err="1">
                <a:latin typeface="Times New Roman" panose="02020603050405020304" pitchFamily="18" charset="0"/>
                <a:cs typeface="Times New Roman" panose="02020603050405020304" pitchFamily="18" charset="0"/>
              </a:rPr>
              <a:t>pɪlə</a:t>
            </a:r>
            <a:r>
              <a:rPr lang="en-US" altLang="zh-CN" dirty="0">
                <a:latin typeface="Times New Roman" panose="02020603050405020304" pitchFamily="18" charset="0"/>
                <a:cs typeface="Times New Roman" panose="02020603050405020304" pitchFamily="18" charset="0"/>
              </a:rPr>
              <a:t>(r)/ (n. </a:t>
            </a:r>
            <a:r>
              <a:rPr lang="zh-CN" altLang="en-US" dirty="0">
                <a:latin typeface="Times New Roman" panose="02020603050405020304" pitchFamily="18" charset="0"/>
                <a:cs typeface="Times New Roman" panose="02020603050405020304" pitchFamily="18" charset="0"/>
              </a:rPr>
              <a:t>立柱</a:t>
            </a:r>
            <a:r>
              <a:rPr lang="en-US" altLang="zh-CN" dirty="0">
                <a:latin typeface="Times New Roman" panose="02020603050405020304" pitchFamily="18" charset="0"/>
                <a:cs typeface="Times New Roman" panose="02020603050405020304" pitchFamily="18" charset="0"/>
              </a:rPr>
              <a:t>) , glass skylights /ˈ</a:t>
            </a:r>
            <a:r>
              <a:rPr lang="en-US" altLang="zh-CN" dirty="0" err="1">
                <a:latin typeface="Times New Roman" panose="02020603050405020304" pitchFamily="18" charset="0"/>
                <a:cs typeface="Times New Roman" panose="02020603050405020304" pitchFamily="18" charset="0"/>
              </a:rPr>
              <a:t>skaɪlaɪts</a:t>
            </a:r>
            <a:r>
              <a:rPr lang="en-US" altLang="zh-CN" dirty="0">
                <a:latin typeface="Times New Roman" panose="02020603050405020304" pitchFamily="18" charset="0"/>
                <a:cs typeface="Times New Roman" panose="02020603050405020304" pitchFamily="18" charset="0"/>
              </a:rPr>
              <a:t>/ (n. </a:t>
            </a:r>
            <a:r>
              <a:rPr lang="zh-CN" altLang="en-US" dirty="0">
                <a:latin typeface="Times New Roman" panose="02020603050405020304" pitchFamily="18" charset="0"/>
                <a:cs typeface="Times New Roman" panose="02020603050405020304" pitchFamily="18" charset="0"/>
              </a:rPr>
              <a:t>天窗</a:t>
            </a:r>
            <a:r>
              <a:rPr lang="en-US" altLang="zh-CN" dirty="0">
                <a:latin typeface="Times New Roman" panose="02020603050405020304" pitchFamily="18" charset="0"/>
                <a:cs typeface="Times New Roman" panose="02020603050405020304" pitchFamily="18" charset="0"/>
              </a:rPr>
              <a:t>) and a roof that looks like it could launch into orbit /ˈ</a:t>
            </a:r>
            <a:r>
              <a:rPr lang="en-US" altLang="zh-CN" dirty="0" err="1">
                <a:latin typeface="Times New Roman" panose="02020603050405020304" pitchFamily="18" charset="0"/>
                <a:cs typeface="Times New Roman" panose="02020603050405020304" pitchFamily="18" charset="0"/>
              </a:rPr>
              <a:t>ɔːbɪt</a:t>
            </a:r>
            <a:r>
              <a:rPr lang="en-US" altLang="zh-CN" dirty="0">
                <a:latin typeface="Times New Roman" panose="02020603050405020304" pitchFamily="18" charset="0"/>
                <a:cs typeface="Times New Roman" panose="02020603050405020304" pitchFamily="18" charset="0"/>
              </a:rPr>
              <a:t>/ (n. </a:t>
            </a:r>
            <a:r>
              <a:rPr lang="zh-CN" altLang="en-US" dirty="0">
                <a:latin typeface="Times New Roman" panose="02020603050405020304" pitchFamily="18" charset="0"/>
                <a:cs typeface="Times New Roman" panose="02020603050405020304" pitchFamily="18" charset="0"/>
              </a:rPr>
              <a:t>运行轨道</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With 15 platforms serving 29 tracks capable of handling up to 55 million passengers annually /ˈ</a:t>
            </a:r>
            <a:r>
              <a:rPr lang="en-US" altLang="zh-CN" dirty="0" err="1">
                <a:latin typeface="Times New Roman" panose="02020603050405020304" pitchFamily="18" charset="0"/>
                <a:cs typeface="Times New Roman" panose="02020603050405020304" pitchFamily="18" charset="0"/>
              </a:rPr>
              <a:t>ænjuəli</a:t>
            </a:r>
            <a:r>
              <a:rPr lang="en-US" altLang="zh-CN" dirty="0">
                <a:latin typeface="Times New Roman" panose="02020603050405020304" pitchFamily="18" charset="0"/>
                <a:cs typeface="Times New Roman" panose="02020603050405020304" pitchFamily="18" charset="0"/>
              </a:rPr>
              <a:t>/ (adv. </a:t>
            </a:r>
            <a:r>
              <a:rPr lang="zh-CN" altLang="en-US" dirty="0">
                <a:latin typeface="Times New Roman" panose="02020603050405020304" pitchFamily="18" charset="0"/>
                <a:cs typeface="Times New Roman" panose="02020603050405020304" pitchFamily="18" charset="0"/>
              </a:rPr>
              <a:t>每年地</a:t>
            </a:r>
            <a:r>
              <a:rPr lang="en-US" altLang="zh-CN" dirty="0">
                <a:latin typeface="Times New Roman" panose="02020603050405020304" pitchFamily="18" charset="0"/>
                <a:cs typeface="Times New Roman" panose="02020603050405020304" pitchFamily="18" charset="0"/>
              </a:rPr>
              <a:t>), this place doesn't just move people, it moves entire regions. Metro lines glide /</a:t>
            </a:r>
            <a:r>
              <a:rPr lang="en-US" altLang="zh-CN" dirty="0" err="1">
                <a:latin typeface="Times New Roman" panose="02020603050405020304" pitchFamily="18" charset="0"/>
                <a:cs typeface="Times New Roman" panose="02020603050405020304" pitchFamily="18" charset="0"/>
              </a:rPr>
              <a:t>ɡlaɪd</a:t>
            </a:r>
            <a:r>
              <a:rPr lang="en-US" altLang="zh-CN" dirty="0">
                <a:latin typeface="Times New Roman" panose="02020603050405020304" pitchFamily="18" charset="0"/>
                <a:cs typeface="Times New Roman" panose="02020603050405020304" pitchFamily="18" charset="0"/>
              </a:rPr>
              <a:t>/ (v. </a:t>
            </a:r>
            <a:r>
              <a:rPr lang="zh-CN" altLang="en-US" dirty="0">
                <a:latin typeface="Times New Roman" panose="02020603050405020304" pitchFamily="18" charset="0"/>
                <a:cs typeface="Times New Roman" panose="02020603050405020304" pitchFamily="18" charset="0"/>
              </a:rPr>
              <a:t>缓缓滑行</a:t>
            </a:r>
            <a:r>
              <a:rPr lang="en-US" altLang="zh-CN" dirty="0">
                <a:latin typeface="Times New Roman" panose="02020603050405020304" pitchFamily="18" charset="0"/>
                <a:cs typeface="Times New Roman" panose="02020603050405020304" pitchFamily="18" charset="0"/>
              </a:rPr>
              <a:t>) in underground, bullet trains roar in from every direction, and the entire station pulses /</a:t>
            </a:r>
            <a:r>
              <a:rPr lang="en-US" altLang="zh-CN" dirty="0" err="1">
                <a:latin typeface="Times New Roman" panose="02020603050405020304" pitchFamily="18" charset="0"/>
                <a:cs typeface="Times New Roman" panose="02020603050405020304" pitchFamily="18" charset="0"/>
              </a:rPr>
              <a:t>pʌlsɪz</a:t>
            </a:r>
            <a:r>
              <a:rPr lang="en-US" altLang="zh-CN" dirty="0">
                <a:latin typeface="Times New Roman" panose="02020603050405020304" pitchFamily="18" charset="0"/>
                <a:cs typeface="Times New Roman" panose="02020603050405020304" pitchFamily="18" charset="0"/>
              </a:rPr>
              <a:t>/ (v. </a:t>
            </a:r>
            <a:r>
              <a:rPr lang="zh-CN" altLang="en-US" dirty="0">
                <a:latin typeface="Times New Roman" panose="02020603050405020304" pitchFamily="18" charset="0"/>
                <a:cs typeface="Times New Roman" panose="02020603050405020304" pitchFamily="18" charset="0"/>
              </a:rPr>
              <a:t>充满活力</a:t>
            </a:r>
            <a:r>
              <a:rPr lang="en-US" altLang="zh-CN" dirty="0">
                <a:latin typeface="Times New Roman" panose="02020603050405020304" pitchFamily="18" charset="0"/>
                <a:cs typeface="Times New Roman" panose="02020603050405020304" pitchFamily="18" charset="0"/>
              </a:rPr>
              <a:t>) with energy, tech and precision. It's clean, it's massive, it's futuristic /ˌ</a:t>
            </a:r>
            <a:r>
              <a:rPr lang="en-US" altLang="zh-CN" dirty="0" err="1">
                <a:latin typeface="Times New Roman" panose="02020603050405020304" pitchFamily="18" charset="0"/>
                <a:cs typeface="Times New Roman" panose="02020603050405020304" pitchFamily="18" charset="0"/>
              </a:rPr>
              <a:t>fjuːtʃəˈrɪstɪk</a:t>
            </a:r>
            <a:r>
              <a:rPr lang="en-US" altLang="zh-CN" dirty="0">
                <a:latin typeface="Times New Roman" panose="02020603050405020304" pitchFamily="18" charset="0"/>
                <a:cs typeface="Times New Roman" panose="02020603050405020304" pitchFamily="18" charset="0"/>
              </a:rPr>
              <a:t>/ (adj. </a:t>
            </a:r>
            <a:r>
              <a:rPr lang="zh-CN" altLang="en-US" dirty="0">
                <a:latin typeface="Times New Roman" panose="02020603050405020304" pitchFamily="18" charset="0"/>
                <a:cs typeface="Times New Roman" panose="02020603050405020304" pitchFamily="18" charset="0"/>
              </a:rPr>
              <a:t>极具未来感的</a:t>
            </a:r>
            <a:r>
              <a:rPr lang="en-US" altLang="zh-CN" dirty="0">
                <a:latin typeface="Times New Roman" panose="02020603050405020304" pitchFamily="18" charset="0"/>
                <a:cs typeface="Times New Roman" panose="02020603050405020304" pitchFamily="18" charset="0"/>
              </a:rPr>
              <a:t>), and it makes most Western airports look like budget busts.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If you've been wondering what the future of transport looks like, you're standing in it. In a world where some countries still argue about building a train station, China just built one the size of a city and made it run like a Swiss watch. From here, you can reach Beijing in six hours, Guangzhou in five hours, Chengdu in just one. Welcome to the beating heart of Western China's railway revolution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But the real question that's been on all of your minds is: what do the toilets look like? Let's go take a look. Absolutely spotless /ˈ</a:t>
            </a:r>
            <a:r>
              <a:rPr lang="en-US" altLang="zh-CN" dirty="0" err="1">
                <a:latin typeface="Times New Roman" panose="02020603050405020304" pitchFamily="18" charset="0"/>
                <a:cs typeface="Times New Roman" panose="02020603050405020304" pitchFamily="18" charset="0"/>
              </a:rPr>
              <a:t>spɒtləs</a:t>
            </a:r>
            <a:r>
              <a:rPr lang="en-US" altLang="zh-CN" dirty="0">
                <a:latin typeface="Times New Roman" panose="02020603050405020304" pitchFamily="18" charset="0"/>
                <a:cs typeface="Times New Roman" panose="02020603050405020304" pitchFamily="18" charset="0"/>
              </a:rPr>
              <a:t>/ (adj. </a:t>
            </a:r>
            <a:r>
              <a:rPr lang="zh-CN" altLang="en-US" dirty="0">
                <a:latin typeface="Times New Roman" panose="02020603050405020304" pitchFamily="18" charset="0"/>
                <a:cs typeface="Times New Roman" panose="02020603050405020304" pitchFamily="18" charset="0"/>
              </a:rPr>
              <a:t>一尘不染的</a:t>
            </a:r>
            <a:r>
              <a:rPr lang="en-US" altLang="zh-CN" dirty="0">
                <a:latin typeface="Times New Roman" panose="02020603050405020304" pitchFamily="18" charset="0"/>
                <a:cs typeface="Times New Roman" panose="02020603050405020304" pitchFamily="18" charset="0"/>
              </a:rPr>
              <a:t>). This is actually cleaner than my house. This may indeed be cleaner than a UK hospital. Lucky for me, no one was using the restroom. That's enough messing about in the toilets. It's time to board my train — or rather, I won't board a train.</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Actually, I didn't know you don't need a ticket to get inside here. But obviously you do need a ticket to go down onto the platforms, which we're about to do now. I won't be boarding a train, which is quite strange. My ticket is linked to my passport, so you don't need to print out any ticket or even a QR code. Just bring your ID. That's it. Okay, easy as that.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We're inside. I'm heading toward a train that I will not board. Let's take the stairs — the healthier choice. I also just want to get a glimpse of the train, because it is a thing of beauty. There she is, an absolute beauty. I'm not too sure if this is the front or the back. Let's just get a quick look at it.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My goodness, the nose is so magnificent I‘m not actually sure how fast this train runs, but I’m pretty sure its speed exceeds /</a:t>
            </a:r>
            <a:r>
              <a:rPr lang="en-US" altLang="zh-CN" dirty="0" err="1">
                <a:latin typeface="Times New Roman" panose="02020603050405020304" pitchFamily="18" charset="0"/>
                <a:cs typeface="Times New Roman" panose="02020603050405020304" pitchFamily="18" charset="0"/>
              </a:rPr>
              <a:t>ɪkˈsiːdz</a:t>
            </a:r>
            <a:r>
              <a:rPr lang="en-US" altLang="zh-CN" dirty="0">
                <a:latin typeface="Times New Roman" panose="02020603050405020304" pitchFamily="18" charset="0"/>
                <a:cs typeface="Times New Roman" panose="02020603050405020304" pitchFamily="18" charset="0"/>
              </a:rPr>
              <a:t>/ (v. </a:t>
            </a:r>
            <a:r>
              <a:rPr lang="zh-CN" altLang="en-US" dirty="0">
                <a:latin typeface="Times New Roman" panose="02020603050405020304" pitchFamily="18" charset="0"/>
                <a:cs typeface="Times New Roman" panose="02020603050405020304" pitchFamily="18" charset="0"/>
              </a:rPr>
              <a:t>超过</a:t>
            </a:r>
            <a:r>
              <a:rPr lang="en-US" altLang="zh-CN" dirty="0">
                <a:latin typeface="Times New Roman" panose="02020603050405020304" pitchFamily="18" charset="0"/>
                <a:cs typeface="Times New Roman" panose="02020603050405020304" pitchFamily="18" charset="0"/>
              </a:rPr>
              <a:t>) 300 km/h. It may even top 350 km/h, which is just incredible .</a:t>
            </a:r>
            <a:endParaRPr lang="zh-CN" altLang="en-US" dirty="0">
              <a:latin typeface="Times New Roman" panose="02020603050405020304" pitchFamily="18" charset="0"/>
              <a:cs typeface="Times New Roman" panose="02020603050405020304" pitchFamily="18" charset="0"/>
            </a:endParaRPr>
          </a:p>
        </p:txBody>
      </p:sp>
      <p:sp>
        <p:nvSpPr>
          <p:cNvPr id="4" name="矩形: 圆角 3"/>
          <p:cNvSpPr/>
          <p:nvPr/>
        </p:nvSpPr>
        <p:spPr>
          <a:xfrm>
            <a:off x="542069" y="98558"/>
            <a:ext cx="11268475" cy="1045811"/>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143546" y="298297"/>
            <a:ext cx="7924344" cy="646331"/>
          </a:xfrm>
          <a:prstGeom prst="rect">
            <a:avLst/>
          </a:prstGeom>
          <a:solidFill>
            <a:schemeClr val="accent2">
              <a:lumMod val="20000"/>
              <a:lumOff val="80000"/>
            </a:schemeClr>
          </a:solidFill>
        </p:spPr>
        <p:txBody>
          <a:bodyPr wrap="square">
            <a:spAutoFit/>
          </a:bodyPr>
          <a:lstStyle/>
          <a:p>
            <a:r>
              <a:rPr lang="zh-CN" altLang="en-US" b="0" dirty="0">
                <a:solidFill>
                  <a:srgbClr val="000000"/>
                </a:solidFill>
                <a:effectLst/>
                <a:latin typeface="ui-sans-serif"/>
              </a:rPr>
              <a:t>开篇点题</a:t>
            </a:r>
            <a:r>
              <a:rPr lang="zh-CN" altLang="en-US" dirty="0"/>
              <a:t>：直接点明介绍对象，先否定、再肯定，快速区分场所属性，引出核心主体，属于地点作文标准</a:t>
            </a:r>
            <a:r>
              <a:rPr lang="zh-CN" altLang="en-US" b="0" dirty="0">
                <a:solidFill>
                  <a:srgbClr val="000000"/>
                </a:solidFill>
                <a:effectLst/>
                <a:latin typeface="ui-sans-serif"/>
              </a:rPr>
              <a:t>引入段</a:t>
            </a:r>
            <a:r>
              <a:rPr lang="zh-CN" altLang="en-US" dirty="0"/>
              <a:t>。</a:t>
            </a:r>
            <a:endParaRPr lang="zh-CN" altLang="en-US" dirty="0"/>
          </a:p>
        </p:txBody>
      </p:sp>
      <p:sp>
        <p:nvSpPr>
          <p:cNvPr id="7" name="矩形: 圆角 6"/>
          <p:cNvSpPr/>
          <p:nvPr/>
        </p:nvSpPr>
        <p:spPr>
          <a:xfrm>
            <a:off x="461762" y="1215550"/>
            <a:ext cx="11268475" cy="1045811"/>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47251" y="1415289"/>
            <a:ext cx="7924344" cy="369332"/>
          </a:xfrm>
          <a:prstGeom prst="rect">
            <a:avLst/>
          </a:prstGeom>
          <a:solidFill>
            <a:schemeClr val="accent2">
              <a:lumMod val="20000"/>
              <a:lumOff val="80000"/>
            </a:schemeClr>
          </a:solidFill>
        </p:spPr>
        <p:txBody>
          <a:bodyPr wrap="square">
            <a:spAutoFit/>
          </a:bodyPr>
          <a:lstStyle/>
          <a:p>
            <a:r>
              <a:rPr lang="zh-CN" altLang="en-US" dirty="0">
                <a:solidFill>
                  <a:srgbClr val="000000"/>
                </a:solidFill>
                <a:latin typeface="ui-sans-serif"/>
              </a:rPr>
              <a:t>运营规模 </a:t>
            </a:r>
            <a:r>
              <a:rPr lang="en-US" altLang="zh-CN" dirty="0">
                <a:solidFill>
                  <a:srgbClr val="000000"/>
                </a:solidFill>
                <a:latin typeface="ui-sans-serif"/>
              </a:rPr>
              <a:t>+ </a:t>
            </a:r>
            <a:r>
              <a:rPr lang="zh-CN" altLang="en-US" dirty="0">
                <a:solidFill>
                  <a:srgbClr val="000000"/>
                </a:solidFill>
                <a:latin typeface="ui-sans-serif"/>
              </a:rPr>
              <a:t>动态氛围（功能描写）</a:t>
            </a:r>
            <a:endParaRPr lang="zh-CN" altLang="en-US" dirty="0"/>
          </a:p>
        </p:txBody>
      </p:sp>
      <p:sp>
        <p:nvSpPr>
          <p:cNvPr id="9" name="矩形: 圆角 8"/>
          <p:cNvSpPr/>
          <p:nvPr/>
        </p:nvSpPr>
        <p:spPr>
          <a:xfrm>
            <a:off x="542068" y="2321589"/>
            <a:ext cx="11268475" cy="1045811"/>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84430" y="2597073"/>
            <a:ext cx="7924344" cy="369332"/>
          </a:xfrm>
          <a:prstGeom prst="rect">
            <a:avLst/>
          </a:prstGeom>
          <a:solidFill>
            <a:schemeClr val="accent2">
              <a:lumMod val="20000"/>
              <a:lumOff val="80000"/>
            </a:schemeClr>
          </a:solidFill>
        </p:spPr>
        <p:txBody>
          <a:bodyPr wrap="square">
            <a:spAutoFit/>
          </a:bodyPr>
          <a:lstStyle/>
          <a:p>
            <a:r>
              <a:rPr lang="zh-CN" altLang="en-US" dirty="0">
                <a:solidFill>
                  <a:srgbClr val="000000"/>
                </a:solidFill>
                <a:latin typeface="ui-sans-serif"/>
              </a:rPr>
              <a:t>行业地位 </a:t>
            </a:r>
            <a:r>
              <a:rPr lang="en-US" altLang="zh-CN" dirty="0">
                <a:solidFill>
                  <a:srgbClr val="000000"/>
                </a:solidFill>
                <a:latin typeface="ui-sans-serif"/>
              </a:rPr>
              <a:t>+ </a:t>
            </a:r>
            <a:r>
              <a:rPr lang="zh-CN" altLang="en-US" dirty="0">
                <a:solidFill>
                  <a:srgbClr val="000000"/>
                </a:solidFill>
                <a:latin typeface="ui-sans-serif"/>
              </a:rPr>
              <a:t>地理优势（价值升华）</a:t>
            </a:r>
            <a:endParaRPr lang="zh-CN" altLang="en-US" dirty="0"/>
          </a:p>
        </p:txBody>
      </p:sp>
      <p:sp>
        <p:nvSpPr>
          <p:cNvPr id="12" name="矩形: 圆角 11"/>
          <p:cNvSpPr/>
          <p:nvPr/>
        </p:nvSpPr>
        <p:spPr>
          <a:xfrm>
            <a:off x="650665" y="3392037"/>
            <a:ext cx="11268475" cy="900716"/>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217921" y="3481243"/>
            <a:ext cx="7198390" cy="369332"/>
          </a:xfrm>
          <a:prstGeom prst="rect">
            <a:avLst/>
          </a:prstGeom>
          <a:solidFill>
            <a:schemeClr val="accent2">
              <a:lumMod val="20000"/>
              <a:lumOff val="80000"/>
            </a:schemeClr>
          </a:solidFill>
        </p:spPr>
        <p:txBody>
          <a:bodyPr wrap="square">
            <a:spAutoFit/>
          </a:bodyPr>
          <a:lstStyle/>
          <a:p>
            <a:r>
              <a:rPr lang="zh-CN" altLang="en-US" dirty="0">
                <a:solidFill>
                  <a:srgbClr val="000000"/>
                </a:solidFill>
                <a:latin typeface="ui-sans-serif"/>
              </a:rPr>
              <a:t>趣味细节 </a:t>
            </a:r>
            <a:r>
              <a:rPr lang="en-US" altLang="zh-CN" dirty="0">
                <a:solidFill>
                  <a:srgbClr val="000000"/>
                </a:solidFill>
                <a:latin typeface="ui-sans-serif"/>
              </a:rPr>
              <a:t>—— </a:t>
            </a:r>
            <a:r>
              <a:rPr lang="zh-CN" altLang="en-US" dirty="0">
                <a:solidFill>
                  <a:srgbClr val="000000"/>
                </a:solidFill>
                <a:latin typeface="ui-sans-serif"/>
              </a:rPr>
              <a:t>卫生间（生活化细节描写）</a:t>
            </a:r>
            <a:endParaRPr lang="zh-CN" altLang="en-US" dirty="0"/>
          </a:p>
        </p:txBody>
      </p:sp>
      <p:sp>
        <p:nvSpPr>
          <p:cNvPr id="14" name="矩形: 圆角 13"/>
          <p:cNvSpPr/>
          <p:nvPr/>
        </p:nvSpPr>
        <p:spPr>
          <a:xfrm>
            <a:off x="461762" y="4317390"/>
            <a:ext cx="11268475" cy="856909"/>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653037" y="4584432"/>
            <a:ext cx="7924344" cy="369332"/>
          </a:xfrm>
          <a:prstGeom prst="rect">
            <a:avLst/>
          </a:prstGeom>
          <a:solidFill>
            <a:schemeClr val="accent2">
              <a:lumMod val="20000"/>
              <a:lumOff val="80000"/>
            </a:schemeClr>
          </a:solidFill>
        </p:spPr>
        <p:txBody>
          <a:bodyPr wrap="square">
            <a:spAutoFit/>
          </a:bodyPr>
          <a:lstStyle/>
          <a:p>
            <a:r>
              <a:rPr lang="zh-CN" altLang="en-US" dirty="0">
                <a:solidFill>
                  <a:srgbClr val="000000"/>
                </a:solidFill>
                <a:latin typeface="ui-sans-serif"/>
              </a:rPr>
              <a:t>进站规则 </a:t>
            </a:r>
            <a:r>
              <a:rPr lang="en-US" altLang="zh-CN" dirty="0">
                <a:solidFill>
                  <a:srgbClr val="000000"/>
                </a:solidFill>
                <a:latin typeface="ui-sans-serif"/>
              </a:rPr>
              <a:t>+ </a:t>
            </a:r>
            <a:r>
              <a:rPr lang="zh-CN" altLang="en-US" dirty="0">
                <a:solidFill>
                  <a:srgbClr val="000000"/>
                </a:solidFill>
                <a:latin typeface="ui-sans-serif"/>
              </a:rPr>
              <a:t>检票方式（配套服务介绍）</a:t>
            </a:r>
            <a:endParaRPr lang="zh-CN" altLang="en-US" dirty="0"/>
          </a:p>
        </p:txBody>
      </p:sp>
      <p:sp>
        <p:nvSpPr>
          <p:cNvPr id="16" name="矩形: 圆角 15"/>
          <p:cNvSpPr/>
          <p:nvPr/>
        </p:nvSpPr>
        <p:spPr>
          <a:xfrm>
            <a:off x="461761" y="5267380"/>
            <a:ext cx="11268475" cy="1420881"/>
          </a:xfrm>
          <a:prstGeom prst="roundRect">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830807" y="5872678"/>
            <a:ext cx="7924344" cy="369332"/>
          </a:xfrm>
          <a:prstGeom prst="rect">
            <a:avLst/>
          </a:prstGeom>
          <a:solidFill>
            <a:schemeClr val="accent2">
              <a:lumMod val="20000"/>
              <a:lumOff val="80000"/>
            </a:schemeClr>
          </a:solidFill>
        </p:spPr>
        <p:txBody>
          <a:bodyPr wrap="square">
            <a:spAutoFit/>
          </a:bodyPr>
          <a:lstStyle/>
          <a:p>
            <a:r>
              <a:rPr lang="zh-CN" altLang="en-US" dirty="0">
                <a:solidFill>
                  <a:srgbClr val="000000"/>
                </a:solidFill>
                <a:latin typeface="ui-sans-serif"/>
              </a:rPr>
              <a:t>列车外观 </a:t>
            </a:r>
            <a:r>
              <a:rPr lang="en-US" altLang="zh-CN" dirty="0">
                <a:solidFill>
                  <a:srgbClr val="000000"/>
                </a:solidFill>
                <a:latin typeface="ui-sans-serif"/>
              </a:rPr>
              <a:t>+ </a:t>
            </a:r>
            <a:r>
              <a:rPr lang="zh-CN" altLang="en-US" dirty="0">
                <a:solidFill>
                  <a:srgbClr val="000000"/>
                </a:solidFill>
                <a:latin typeface="ui-sans-serif"/>
              </a:rPr>
              <a:t>运行速度（收尾赞叹）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2069" y="574922"/>
            <a:ext cx="10811731" cy="5602041"/>
          </a:xfrm>
        </p:spPr>
        <p:txBody>
          <a:bodyPr>
            <a:normAutofit/>
          </a:bodyPr>
          <a:lstStyle/>
          <a:p>
            <a:r>
              <a:rPr lang="zh-CN" altLang="en-US" dirty="0">
                <a:highlight>
                  <a:srgbClr val="FFFF00"/>
                </a:highlight>
                <a:latin typeface="Times New Roman" panose="02020603050405020304" pitchFamily="18" charset="0"/>
                <a:cs typeface="Times New Roman" panose="02020603050405020304" pitchFamily="18" charset="0"/>
              </a:rPr>
              <a:t>（一）地点景点核心短语</a:t>
            </a:r>
            <a:endParaRPr lang="en-US" altLang="zh-CN" dirty="0">
              <a:highlight>
                <a:srgbClr val="FFFF00"/>
              </a:highlight>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 brand-new high-speed </a:t>
            </a:r>
            <a:r>
              <a:rPr lang="en-US" altLang="zh-CN" dirty="0" err="1">
                <a:latin typeface="Times New Roman" panose="02020603050405020304" pitchFamily="18" charset="0"/>
                <a:cs typeface="Times New Roman" panose="02020603050405020304" pitchFamily="18" charset="0"/>
              </a:rPr>
              <a:t>megahub</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全新的大型高速交通枢纽</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sprawl across </a:t>
            </a:r>
            <a:r>
              <a:rPr lang="zh-CN" altLang="en-US" dirty="0">
                <a:latin typeface="Times New Roman" panose="02020603050405020304" pitchFamily="18" charset="0"/>
                <a:cs typeface="Times New Roman" panose="02020603050405020304" pitchFamily="18" charset="0"/>
              </a:rPr>
              <a:t>占地</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；绵延分布</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tree-shaped pillars </a:t>
            </a:r>
            <a:r>
              <a:rPr lang="zh-CN" altLang="en-US" dirty="0">
                <a:latin typeface="Times New Roman" panose="02020603050405020304" pitchFamily="18" charset="0"/>
                <a:cs typeface="Times New Roman" panose="02020603050405020304" pitchFamily="18" charset="0"/>
              </a:rPr>
              <a:t>树形立柱</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glass skylights </a:t>
            </a:r>
            <a:r>
              <a:rPr lang="zh-CN" altLang="en-US" dirty="0">
                <a:latin typeface="Times New Roman" panose="02020603050405020304" pitchFamily="18" charset="0"/>
                <a:cs typeface="Times New Roman" panose="02020603050405020304" pitchFamily="18" charset="0"/>
              </a:rPr>
              <a:t>玻璃天窗</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serve tracks/platforms </a:t>
            </a:r>
            <a:r>
              <a:rPr lang="zh-CN" altLang="en-US" dirty="0">
                <a:latin typeface="Times New Roman" panose="02020603050405020304" pitchFamily="18" charset="0"/>
                <a:cs typeface="Times New Roman" panose="02020603050405020304" pitchFamily="18" charset="0"/>
              </a:rPr>
              <a:t>（站台）供线路使用</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handle passengers </a:t>
            </a:r>
            <a:r>
              <a:rPr lang="zh-CN" altLang="en-US" dirty="0">
                <a:latin typeface="Times New Roman" panose="02020603050405020304" pitchFamily="18" charset="0"/>
                <a:cs typeface="Times New Roman" panose="02020603050405020304" pitchFamily="18" charset="0"/>
              </a:rPr>
              <a:t>接待旅客</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pulse with energy </a:t>
            </a:r>
            <a:r>
              <a:rPr lang="zh-CN" altLang="en-US" dirty="0">
                <a:latin typeface="Times New Roman" panose="02020603050405020304" pitchFamily="18" charset="0"/>
                <a:cs typeface="Times New Roman" panose="02020603050405020304" pitchFamily="18" charset="0"/>
              </a:rPr>
              <a:t>充满活力</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 thing of beauty </a:t>
            </a:r>
            <a:r>
              <a:rPr lang="zh-CN" altLang="en-US" dirty="0">
                <a:latin typeface="Times New Roman" panose="02020603050405020304" pitchFamily="18" charset="0"/>
                <a:cs typeface="Times New Roman" panose="02020603050405020304" pitchFamily="18" charset="0"/>
              </a:rPr>
              <a:t>绝美之物</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beating heart of …… </a:t>
            </a:r>
            <a:r>
              <a:rPr lang="zh-CN" altLang="en-US" dirty="0">
                <a:latin typeface="Times New Roman" panose="02020603050405020304" pitchFamily="18" charset="0"/>
                <a:cs typeface="Times New Roman" panose="02020603050405020304" pitchFamily="18" charset="0"/>
              </a:rPr>
              <a:t>的核心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心脏</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spotless environment </a:t>
            </a:r>
            <a:r>
              <a:rPr lang="zh-CN" altLang="en-US" dirty="0">
                <a:latin typeface="Times New Roman" panose="02020603050405020304" pitchFamily="18" charset="0"/>
                <a:cs typeface="Times New Roman" panose="02020603050405020304" pitchFamily="18" charset="0"/>
              </a:rPr>
              <a:t>一尘不染的环境</a:t>
            </a:r>
            <a:endParaRPr lang="zh-CN" altLang="en-US"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4953" y="624201"/>
            <a:ext cx="11080028" cy="5272857"/>
          </a:xfrm>
        </p:spPr>
        <p:txBody>
          <a:bodyPr>
            <a:normAutofit fontScale="92500" lnSpcReduction="10000"/>
          </a:bodyPr>
          <a:lstStyle/>
          <a:p>
            <a:pPr marL="0" lvl="0" indent="0" eaLnBrk="0" fontAlgn="base" hangingPunct="0">
              <a:lnSpc>
                <a:spcPct val="110000"/>
              </a:lnSpc>
              <a:spcBef>
                <a:spcPct val="0"/>
              </a:spcBef>
              <a:spcAft>
                <a:spcPct val="0"/>
              </a:spcAft>
              <a:buNone/>
            </a:pPr>
            <a:r>
              <a:rPr lang="zh-CN" altLang="en-US" dirty="0">
                <a:solidFill>
                  <a:srgbClr val="000000"/>
                </a:solidFill>
                <a:highlight>
                  <a:srgbClr val="FFFF00"/>
                </a:highlight>
                <a:latin typeface="Times New Roman" panose="02020603050405020304" pitchFamily="18" charset="0"/>
                <a:ea typeface="ui-sans-serif"/>
                <a:cs typeface="Times New Roman" panose="02020603050405020304" pitchFamily="18" charset="0"/>
              </a:rPr>
              <a:t>地点景点描写句型：</a:t>
            </a:r>
            <a:endParaRPr lang="zh-CN" altLang="zh-CN" dirty="0">
              <a:solidFill>
                <a:srgbClr val="000000"/>
              </a:solidFill>
              <a:highlight>
                <a:srgbClr val="FFFF00"/>
              </a:highlight>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This is ... It's not ..., it's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这是……。它并非……，而是……。</a:t>
            </a:r>
            <a:r>
              <a:rPr lang="zh-CN" altLang="zh-CN" sz="800" dirty="0">
                <a:latin typeface="Times New Roman" panose="02020603050405020304" pitchFamily="18" charset="0"/>
                <a:cs typeface="Times New Roman" panose="02020603050405020304" pitchFamily="18" charset="0"/>
              </a:rPr>
              <a:t>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 sprawling across + 面积，with + 建筑特色</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 占地……，拥有……（建筑特色）。</a:t>
            </a:r>
            <a:r>
              <a:rPr lang="zh-CN" altLang="zh-CN" sz="800" dirty="0">
                <a:latin typeface="Times New Roman" panose="02020603050405020304" pitchFamily="18" charset="0"/>
                <a:cs typeface="Times New Roman" panose="02020603050405020304" pitchFamily="18" charset="0"/>
              </a:rPr>
              <a:t>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It can handle up to + 数量 + people annually.</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它每年可接待多达…… 人次。</a:t>
            </a:r>
            <a:r>
              <a:rPr lang="zh-CN" altLang="zh-CN" sz="800" dirty="0">
                <a:latin typeface="Times New Roman" panose="02020603050405020304" pitchFamily="18" charset="0"/>
                <a:cs typeface="Times New Roman" panose="02020603050405020304" pitchFamily="18" charset="0"/>
              </a:rPr>
              <a:t>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The whole place pulses with energy and modern vibes.</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整座场所洋溢着活力与现代气息。</a:t>
            </a:r>
            <a:r>
              <a:rPr lang="zh-CN" altLang="zh-CN" sz="800" dirty="0">
                <a:latin typeface="Times New Roman" panose="02020603050405020304" pitchFamily="18" charset="0"/>
                <a:cs typeface="Times New Roman" panose="02020603050405020304" pitchFamily="18" charset="0"/>
              </a:rPr>
              <a:t>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It runs like a Swiss watch.</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运转井然有序、高效顺畅。</a:t>
            </a:r>
            <a:r>
              <a:rPr lang="zh-CN" altLang="zh-CN" sz="800" dirty="0">
                <a:latin typeface="Times New Roman" panose="02020603050405020304" pitchFamily="18" charset="0"/>
                <a:cs typeface="Times New Roman" panose="02020603050405020304" pitchFamily="18" charset="0"/>
              </a:rPr>
              <a:t>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FontTx/>
              <a:buChar char="•"/>
            </a:pPr>
            <a:r>
              <a:rPr lang="zh-CN" altLang="zh-CN" dirty="0">
                <a:solidFill>
                  <a:srgbClr val="000000"/>
                </a:solidFill>
                <a:latin typeface="Times New Roman" panose="02020603050405020304" pitchFamily="18" charset="0"/>
                <a:ea typeface="ui-sans-serif"/>
                <a:cs typeface="Times New Roman" panose="02020603050405020304" pitchFamily="18" charset="0"/>
              </a:rPr>
              <a:t>... is the beating heart of ...</a:t>
            </a:r>
            <a:endParaRPr lang="zh-CN" altLang="zh-CN" dirty="0">
              <a:solidFill>
                <a:srgbClr val="000000"/>
              </a:solidFill>
              <a:latin typeface="Times New Roman" panose="02020603050405020304" pitchFamily="18" charset="0"/>
              <a:ea typeface="ui-sans-serif"/>
              <a:cs typeface="Times New Roman" panose="02020603050405020304" pitchFamily="18" charset="0"/>
            </a:endParaRPr>
          </a:p>
          <a:p>
            <a:pPr marL="0" lvl="0" indent="0" eaLnBrk="0" fontAlgn="base" hangingPunct="0">
              <a:lnSpc>
                <a:spcPct val="110000"/>
              </a:lnSpc>
              <a:spcBef>
                <a:spcPct val="0"/>
              </a:spcBef>
              <a:spcAft>
                <a:spcPct val="0"/>
              </a:spcAft>
              <a:buNone/>
            </a:pPr>
            <a:r>
              <a:rPr lang="zh-CN" altLang="zh-CN" dirty="0">
                <a:solidFill>
                  <a:srgbClr val="000000"/>
                </a:solidFill>
                <a:latin typeface="Times New Roman" panose="02020603050405020304" pitchFamily="18" charset="0"/>
                <a:ea typeface="ui-sans-serif"/>
                <a:cs typeface="Times New Roman" panose="02020603050405020304" pitchFamily="18" charset="0"/>
              </a:rPr>
              <a:t>…… 是…… 的核心枢纽。</a:t>
            </a:r>
            <a:r>
              <a:rPr lang="zh-CN" altLang="zh-CN" sz="800" dirty="0">
                <a:latin typeface="Times New Roman" panose="02020603050405020304" pitchFamily="18" charset="0"/>
                <a:cs typeface="Times New Roman" panose="02020603050405020304" pitchFamily="18" charset="0"/>
              </a:rPr>
              <a:t> </a:t>
            </a:r>
            <a:endParaRPr lang="zh-CN" altLang="zh-CN" sz="4000"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11697</Words>
  <Application>WPS 演示</Application>
  <PresentationFormat>宽屏</PresentationFormat>
  <Paragraphs>165</Paragraphs>
  <Slides>15</Slides>
  <Notes>0</Notes>
  <HiddenSlides>0</HiddenSlides>
  <MMClips>3</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vt:i4>
      </vt:variant>
    </vt:vector>
  </HeadingPairs>
  <TitlesOfParts>
    <vt:vector size="30" baseType="lpstr">
      <vt:lpstr>Arial</vt:lpstr>
      <vt:lpstr>宋体</vt:lpstr>
      <vt:lpstr>Wingdings</vt:lpstr>
      <vt:lpstr>HelveticaNeue</vt:lpstr>
      <vt:lpstr>华文新魏</vt:lpstr>
      <vt:lpstr>Times New Roman</vt:lpstr>
      <vt:lpstr>ui-sans-serif</vt:lpstr>
      <vt:lpstr>隶书</vt:lpstr>
      <vt:lpstr>Segoe Print</vt:lpstr>
      <vt:lpstr>微软雅黑</vt:lpstr>
      <vt:lpstr>Arial Unicode MS</vt:lpstr>
      <vt:lpstr>等线 Light</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高考链接：2022.06浙江卷</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16</cp:revision>
  <dcterms:created xsi:type="dcterms:W3CDTF">2026-05-21T07:28:00Z</dcterms:created>
  <dcterms:modified xsi:type="dcterms:W3CDTF">2026-05-28T02:31:09Z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